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7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390256" cy="1470025"/>
          </a:xfrm>
        </p:spPr>
        <p:txBody>
          <a:bodyPr>
            <a:normAutofit/>
          </a:bodyPr>
          <a:lstStyle>
            <a:lvl1pPr>
              <a:defRPr sz="3200" b="0" cap="none" spc="100" baseline="0"/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4176464" cy="1752600"/>
          </a:xfrm>
        </p:spPr>
        <p:txBody>
          <a:bodyPr>
            <a:norm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1104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5184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6818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5524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4390256" cy="1470025"/>
          </a:xfrm>
        </p:spPr>
        <p:txBody>
          <a:bodyPr>
            <a:normAutofit/>
          </a:bodyPr>
          <a:lstStyle>
            <a:lvl1pPr>
              <a:defRPr sz="3200" b="0" cap="none" spc="100" baseline="0"/>
            </a:lvl1pPr>
          </a:lstStyle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4176464" cy="1752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Gdyńskie Centrum Innowacji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Jednostka budżetowa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A7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Al. Zwycięstwa 96/98. 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81-451 Gdynia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 +48 58 500 00 00. 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A7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 +48 58 500 00 00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innowacjespoleczne.gdynia@gdynia.pl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7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www.innowacjespolecznegdynia.pl</a:t>
            </a:r>
          </a:p>
        </p:txBody>
      </p:sp>
    </p:spTree>
    <p:extLst>
      <p:ext uri="{BB962C8B-B14F-4D97-AF65-F5344CB8AC3E}">
        <p14:creationId xmlns="" xmlns:p14="http://schemas.microsoft.com/office/powerpoint/2010/main" val="279719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37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2204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Hhh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3613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2433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2230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1043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573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0" descr="mis-ppt-bg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CE49-71EC-4FC6-8857-5BF4C69D843C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6350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7A7DE"/>
                </a:solidFill>
              </a:defRPr>
            </a:lvl1pPr>
          </a:lstStyle>
          <a:p>
            <a:fld id="{A21796EF-EBFC-4485-9852-F80D759CA88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04248" y="653637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67A7DE"/>
                </a:solidFill>
              </a:rPr>
              <a:t>tytuł.</a:t>
            </a:r>
            <a:r>
              <a:rPr lang="pl-PL" sz="1200" dirty="0" smtClean="0"/>
              <a:t>prezentacji</a:t>
            </a:r>
            <a:endParaRPr lang="pl-PL" sz="1200" dirty="0"/>
          </a:p>
        </p:txBody>
      </p:sp>
    </p:spTree>
    <p:extLst>
      <p:ext uri="{BB962C8B-B14F-4D97-AF65-F5344CB8AC3E}">
        <p14:creationId xmlns="" xmlns:p14="http://schemas.microsoft.com/office/powerpoint/2010/main" val="427676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 cap="all" spc="200" baseline="0">
          <a:solidFill>
            <a:srgbClr val="67A7D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7A7D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4390256" cy="147002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Gdyński dialog z seniorami    – mechanizm refleksyjnego kształtowania przestrzeni miasta, w odpowiedzi na potrzeby osób starszych  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4176464" cy="1584176"/>
          </a:xfrm>
        </p:spPr>
        <p:txBody>
          <a:bodyPr>
            <a:normAutofit/>
          </a:bodyPr>
          <a:lstStyle/>
          <a:p>
            <a:endParaRPr lang="pl-PL" sz="1400" dirty="0" smtClean="0">
              <a:solidFill>
                <a:schemeClr val="tx2"/>
              </a:solidFill>
            </a:endParaRPr>
          </a:p>
          <a:p>
            <a:endParaRPr lang="pl-PL" sz="1400" dirty="0" smtClean="0">
              <a:solidFill>
                <a:schemeClr val="tx2"/>
              </a:solidFill>
            </a:endParaRPr>
          </a:p>
          <a:p>
            <a:endParaRPr lang="pl-PL" sz="1400" dirty="0" smtClean="0">
              <a:solidFill>
                <a:schemeClr val="tx2"/>
              </a:solidFill>
            </a:endParaRPr>
          </a:p>
          <a:p>
            <a:endParaRPr lang="pl-PL" sz="1400" dirty="0" smtClean="0">
              <a:solidFill>
                <a:schemeClr val="tx2"/>
              </a:solidFill>
            </a:endParaRPr>
          </a:p>
          <a:p>
            <a:r>
              <a:rPr lang="pl-PL" sz="1400" dirty="0" smtClean="0">
                <a:solidFill>
                  <a:schemeClr val="tx2"/>
                </a:solidFill>
              </a:rPr>
              <a:t>„Samorząd Przyjazny  Seniorom 2013 – Przyjazna Przestrzeń Publiczna”</a:t>
            </a:r>
            <a:endParaRPr lang="pl-PL" sz="1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k.ziemann\AppData\Local\Microsoft\Windows\Temporary Internet Files\Content.Outlook\66Y90FUS\Gdyni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1584176" cy="1248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5293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tx2"/>
                </a:solidFill>
              </a:rPr>
              <a:t>IDEA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pl-PL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l-PL" dirty="0" smtClean="0">
                <a:solidFill>
                  <a:schemeClr val="tx2"/>
                </a:solidFill>
              </a:rPr>
              <a:t>	</a:t>
            </a:r>
            <a:r>
              <a:rPr lang="pl-PL" b="1" dirty="0" smtClean="0">
                <a:solidFill>
                  <a:schemeClr val="tx2"/>
                </a:solidFill>
              </a:rPr>
              <a:t>Kształtowanie przestrzeni miasta i dokonywanie zmian tej przestrzeni      w taki sposób, aby była ona jak najbardziej przyjazna seniorom: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odpowiadanie na potrzeby osób starszych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budowanie aktywności gdyńskich seniorów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konsultacje społeczne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partycypacyjny proces</a:t>
            </a:r>
          </a:p>
          <a:p>
            <a:pPr>
              <a:buFont typeface="Wingdings" pitchFamily="2" charset="2"/>
              <a:buChar char="Ø"/>
            </a:pPr>
            <a:endParaRPr lang="pl-PL" dirty="0" smtClean="0">
              <a:solidFill>
                <a:schemeClr val="tx2"/>
              </a:solidFill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Picture 2" descr="C:\Users\k.ziemann\AppData\Local\Microsoft\Windows\Temporary Internet Files\Content.Outlook\66Y90FUS\Gdyni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661248"/>
            <a:ext cx="1152128" cy="908337"/>
          </a:xfrm>
          <a:prstGeom prst="rect">
            <a:avLst/>
          </a:prstGeom>
          <a:noFill/>
        </p:spPr>
      </p:pic>
      <p:pic>
        <p:nvPicPr>
          <p:cNvPr id="6" name="Obraz 5" descr="C:\Users\k.ziemann\Desktop\Innovation in Ageing - konkurs\DSC_00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4032448" cy="267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/>
          <p:nvPr/>
        </p:nvPicPr>
        <p:blipFill>
          <a:blip r:embed="rId2" cstate="print"/>
          <a:srcRect l="4375" t="9830" r="3070" b="9572"/>
          <a:stretch>
            <a:fillRect/>
          </a:stretch>
        </p:blipFill>
        <p:spPr bwMode="auto">
          <a:xfrm>
            <a:off x="5578602" y="4509120"/>
            <a:ext cx="3565398" cy="19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DZIAŁANIA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pl-PL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</a:rPr>
              <a:t>Spacery badawcze            z seniorami</a:t>
            </a:r>
          </a:p>
          <a:p>
            <a:endParaRPr lang="pl-PL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</a:rPr>
              <a:t>Spacery  badawcze           z osobami z niepełnosprawnością</a:t>
            </a:r>
          </a:p>
          <a:p>
            <a:endParaRPr lang="pl-PL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</a:rPr>
              <a:t>Panel obywatelski            z udziałem osób starszych</a:t>
            </a:r>
            <a:endParaRPr lang="pl-PL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N:\IS\BAZA ZDJĘĆ_IS\2012\Spacery z Seniorami_jesień 2012\Spacery z seniorami_jesień 201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3347864" cy="222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764704"/>
            <a:ext cx="3157190" cy="223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N:\IS\BAZA ZDJĘĆ_IS\2012\Gdynia dla wszystkich_08-12.12\Gdynia dla wszystkich_2012_przejscie dla pieszyc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84984"/>
            <a:ext cx="2799997" cy="209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k.ziemann\AppData\Local\Microsoft\Windows\Temporary Internet Files\Content.Outlook\66Y90FUS\Gdynia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661248"/>
            <a:ext cx="1152128" cy="90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SPACERY BADAWCZE      Z SENIORAMI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sz="1800" b="1" dirty="0" smtClean="0">
                <a:solidFill>
                  <a:srgbClr val="002060"/>
                </a:solidFill>
              </a:rPr>
              <a:t>Wrzesień – Grudzień 2012 r. Dzielnica Gdynia Centrum</a:t>
            </a:r>
          </a:p>
          <a:p>
            <a:endParaRPr lang="pl-PL" sz="1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800" b="1" dirty="0" smtClean="0">
                <a:solidFill>
                  <a:srgbClr val="002060"/>
                </a:solidFill>
              </a:rPr>
              <a:t> spacery z Seniorami na trasie Dworzec SKM – Urząd Miasta (3 alternatywne trasy)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002060"/>
                </a:solidFill>
              </a:rPr>
              <a:t> </a:t>
            </a:r>
            <a:r>
              <a:rPr lang="pl-PL" sz="1800" b="1" dirty="0" smtClean="0">
                <a:solidFill>
                  <a:srgbClr val="002060"/>
                </a:solidFill>
              </a:rPr>
              <a:t>weryfikacja dostępności przestrzeni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002060"/>
                </a:solidFill>
              </a:rPr>
              <a:t> </a:t>
            </a:r>
            <a:r>
              <a:rPr lang="pl-PL" sz="1800" b="1" dirty="0" smtClean="0">
                <a:solidFill>
                  <a:srgbClr val="002060"/>
                </a:solidFill>
              </a:rPr>
              <a:t>katalog przedsięwzięć do realizacji – poprawa bezpieczeństwa i wygody mieszkańców. </a:t>
            </a:r>
          </a:p>
          <a:p>
            <a:endParaRPr lang="pl-PL" dirty="0"/>
          </a:p>
        </p:txBody>
      </p:sp>
      <p:pic>
        <p:nvPicPr>
          <p:cNvPr id="5" name="Picture 2" descr="C:\Users\k.ziemann\AppData\Local\Microsoft\Windows\Temporary Internet Files\Content.Outlook\66Y90FUS\Gdyni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661248"/>
            <a:ext cx="1152128" cy="908337"/>
          </a:xfrm>
          <a:prstGeom prst="rect">
            <a:avLst/>
          </a:prstGeom>
          <a:noFill/>
        </p:spPr>
      </p:pic>
      <p:pic>
        <p:nvPicPr>
          <p:cNvPr id="6" name="Symbol zastępczy zawartości 5" descr="C:\Users\k.ziemann\Desktop\Innovation in Ageing - konkurs\DSC_013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64704"/>
            <a:ext cx="2653134" cy="189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k.ziemann\Desktop\Innovation in Ageing - konkurs\DSC_08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764704"/>
            <a:ext cx="252028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k.ziemann\Desktop\Innovation in Ageing - konkurs\PA1102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149080"/>
            <a:ext cx="252028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C:\Users\k.ziemann\Desktop\Innovation in Ageing - konkurs\DSC_08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49080"/>
            <a:ext cx="2491839" cy="181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ymbol zastępczy zawartości 5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48880"/>
            <a:ext cx="2952328" cy="194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466728" cy="67039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SPACERY BADAWCZE           Z OSOBAMI                         Z </a:t>
            </a:r>
            <a:r>
              <a:rPr lang="pl-PL" dirty="0" err="1" smtClean="0"/>
              <a:t>NIEPEŁNOSPRAWNoŚCIĄ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1800" b="1" dirty="0" smtClean="0">
                <a:solidFill>
                  <a:srgbClr val="002060"/>
                </a:solidFill>
              </a:rPr>
              <a:t>Gdynia, dzielnica Grabówek, wrzesień – grudzień 2012 r. </a:t>
            </a:r>
          </a:p>
          <a:p>
            <a:r>
              <a:rPr lang="pl-PL" sz="1800" b="1" dirty="0" smtClean="0">
                <a:solidFill>
                  <a:srgbClr val="002060"/>
                </a:solidFill>
              </a:rPr>
              <a:t>Gdynia, dzielnice Leszczynki    i Chylonia, czerwiec – listopad 2013r</a:t>
            </a:r>
          </a:p>
          <a:p>
            <a:endParaRPr lang="pl-PL" sz="1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800" b="1" dirty="0" smtClean="0">
                <a:solidFill>
                  <a:srgbClr val="002060"/>
                </a:solidFill>
              </a:rPr>
              <a:t> diagnoza przestrzeni miejskiej pod kątem potrzeb osób z niepełnosprawnością poprzez zweryfikowanie dostępności kolejnych dzielnic Gdyni dla osób            z trudnościami w poruszaniu się, w tym osób                         z niepełnosprawnością, osób starszych czy rodziców             z wózkami. </a:t>
            </a:r>
          </a:p>
          <a:p>
            <a:endParaRPr lang="pl-PL" sz="1800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5" name="Picture 2" descr="C:\Users\k.ziemann\AppData\Local\Microsoft\Windows\Temporary Internet Files\Content.Outlook\66Y90FUS\Gdyni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661248"/>
            <a:ext cx="1152128" cy="908337"/>
          </a:xfrm>
          <a:prstGeom prst="rect">
            <a:avLst/>
          </a:prstGeom>
          <a:noFill/>
        </p:spPr>
      </p:pic>
      <p:pic>
        <p:nvPicPr>
          <p:cNvPr id="11" name="Obraz 10" descr="przejście podziemn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20162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 descr="przystanek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2"/>
            <a:ext cx="1944216" cy="275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89040"/>
            <a:ext cx="373412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Panel obywatelski z udziałem osób starszych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1800" b="1" dirty="0" smtClean="0">
              <a:solidFill>
                <a:srgbClr val="002060"/>
              </a:solidFill>
            </a:endParaRPr>
          </a:p>
          <a:p>
            <a:r>
              <a:rPr lang="pl-PL" sz="1800" b="1" dirty="0" smtClean="0">
                <a:solidFill>
                  <a:srgbClr val="002060"/>
                </a:solidFill>
              </a:rPr>
              <a:t>Gdynia, pierwsza edycja  styczeń - czerwiec 2013 r.</a:t>
            </a:r>
          </a:p>
          <a:p>
            <a:endParaRPr lang="pl-PL" sz="1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800" b="1" dirty="0" smtClean="0">
                <a:solidFill>
                  <a:srgbClr val="002060"/>
                </a:solidFill>
              </a:rPr>
              <a:t> zdobycie wiedzy na temat oceny i opinii mieszkańców Gdyni powyżej 55 roku życia dotyczących usług publicznych świadczonych przez miasto, w tym także ocena przestrzeni publicznej całego miasta jak                      i poszczególnych dzielnic.</a:t>
            </a:r>
          </a:p>
          <a:p>
            <a:endParaRPr lang="pl-PL" sz="1800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5" name="Picture 2" descr="C:\Users\k.ziemann\AppData\Local\Microsoft\Windows\Temporary Internet Files\Content.Outlook\66Y90FUS\Gdyni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661248"/>
            <a:ext cx="1152128" cy="908337"/>
          </a:xfrm>
          <a:prstGeom prst="rect">
            <a:avLst/>
          </a:prstGeom>
          <a:noFill/>
        </p:spPr>
      </p:pic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3" cstate="print"/>
          <a:srcRect l="16714" t="25061" r="16570" b="5898"/>
          <a:stretch>
            <a:fillRect/>
          </a:stretch>
        </p:blipFill>
        <p:spPr bwMode="auto">
          <a:xfrm>
            <a:off x="3851920" y="764704"/>
            <a:ext cx="4967734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/>
          <p:nvPr/>
        </p:nvPicPr>
        <p:blipFill>
          <a:blip r:embed="rId4" cstate="print"/>
          <a:srcRect l="999" t="5112" r="33372" b="18443"/>
          <a:stretch>
            <a:fillRect/>
          </a:stretch>
        </p:blipFill>
        <p:spPr bwMode="auto">
          <a:xfrm>
            <a:off x="3923928" y="3717032"/>
            <a:ext cx="4822577" cy="272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pl-PL" dirty="0" smtClean="0"/>
              <a:t>NAJWAŻNIEJSZE EFEKTY REALIZOWANYCH DZIAŁAŃ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sz="2100" dirty="0" smtClean="0">
                <a:solidFill>
                  <a:srgbClr val="002060"/>
                </a:solidFill>
              </a:rPr>
              <a:t>stworzenie na potrzeby miasta unikatowej, </a:t>
            </a:r>
            <a:r>
              <a:rPr lang="pl-PL" sz="2100" b="1" dirty="0" smtClean="0">
                <a:solidFill>
                  <a:srgbClr val="002060"/>
                </a:solidFill>
              </a:rPr>
              <a:t>interaktywnej mapy</a:t>
            </a:r>
            <a:r>
              <a:rPr lang="pl-PL" sz="2100" dirty="0" smtClean="0">
                <a:solidFill>
                  <a:srgbClr val="002060"/>
                </a:solidFill>
              </a:rPr>
              <a:t>, na którą nanoszone są wszystkie wyniki uzyskane podczas spacerów badawczych (informacje odpowiednio skatalogowane, wyróżnione miejsca, wymagające interwencji oraz opis charakteru interwencji) – do mapy bezpośredni dostęp mają min. przedstawiciele instytucji, bezpośrednio wpływających na kształtowanie przestrzeni w mieście (zwłaszcza Wydział Inwestycji, Administracje Budynków Komunalnych, Zarząd Dróg i Zieleni). </a:t>
            </a:r>
          </a:p>
          <a:p>
            <a:pPr algn="just"/>
            <a:endParaRPr lang="pl-PL" sz="2100" dirty="0" smtClean="0">
              <a:solidFill>
                <a:srgbClr val="002060"/>
              </a:solidFill>
            </a:endParaRPr>
          </a:p>
          <a:p>
            <a:pPr algn="just"/>
            <a:r>
              <a:rPr lang="pl-PL" sz="2100" dirty="0" smtClean="0">
                <a:solidFill>
                  <a:srgbClr val="002060"/>
                </a:solidFill>
              </a:rPr>
              <a:t>skatalogowanie </a:t>
            </a:r>
            <a:r>
              <a:rPr lang="pl-PL" sz="2100" b="1" dirty="0" smtClean="0">
                <a:solidFill>
                  <a:srgbClr val="002060"/>
                </a:solidFill>
              </a:rPr>
              <a:t>dobrych praktyk</a:t>
            </a:r>
            <a:r>
              <a:rPr lang="pl-PL" sz="2100" dirty="0" smtClean="0">
                <a:solidFill>
                  <a:srgbClr val="002060"/>
                </a:solidFill>
              </a:rPr>
              <a:t> w projektowaniu przestrzeni miejskich uważanych przez seniorów za przyjazne oraz wprowadzanie ich na stałe jako uzupełnienie do obowiązującego  kanonu projektowania uniwersalnego (przyjętego Zarządzeniem Prezydenta Gdyni)  </a:t>
            </a:r>
          </a:p>
          <a:p>
            <a:pPr algn="just">
              <a:buNone/>
            </a:pPr>
            <a:endParaRPr lang="pl-PL" sz="2100" dirty="0" smtClean="0">
              <a:solidFill>
                <a:srgbClr val="002060"/>
              </a:solidFill>
            </a:endParaRPr>
          </a:p>
          <a:p>
            <a:pPr algn="just"/>
            <a:r>
              <a:rPr lang="pl-PL" sz="2100" b="1" dirty="0" smtClean="0">
                <a:solidFill>
                  <a:srgbClr val="002060"/>
                </a:solidFill>
              </a:rPr>
              <a:t>zaprojektowanie procesu dokonania zmian w przestrzeni w oparciu o raport          z badań panelowych</a:t>
            </a:r>
            <a:r>
              <a:rPr lang="pl-PL" sz="2100" dirty="0" smtClean="0">
                <a:solidFill>
                  <a:srgbClr val="002060"/>
                </a:solidFill>
              </a:rPr>
              <a:t>, którego składową częścią stały się między innymi wskazywane przez seniorów najbezpieczniejsze  i najniebezpieczniejsze z ich perspektywy miejsca Gdyni – z analizą tego, jakie elementy przestrzeni wpływają na to, że seniorzy (nie) czują się w niej komfortowo. Raport będzie podstawą do wprowadzenia konkretnych zmian w przestrzeni – zarówno na poziomie dzielnic jak i całego miasta</a:t>
            </a:r>
          </a:p>
          <a:p>
            <a:pPr algn="just"/>
            <a:endParaRPr lang="pl-PL" dirty="0"/>
          </a:p>
        </p:txBody>
      </p:sp>
      <p:pic>
        <p:nvPicPr>
          <p:cNvPr id="4" name="Picture 2" descr="C:\Users\k.ziemann\AppData\Local\Microsoft\Windows\Temporary Internet Files\Content.Outlook\66Y90FUS\Gdyni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661248"/>
            <a:ext cx="1152128" cy="90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96044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>
                <a:solidFill>
                  <a:srgbClr val="002060"/>
                </a:solidFill>
              </a:rPr>
              <a:t>Michał Guć – Wiceprezydent Gdyni</a:t>
            </a:r>
            <a:r>
              <a:rPr lang="pl-PL" sz="2400" smtClean="0">
                <a:solidFill>
                  <a:srgbClr val="002060"/>
                </a:solidFill>
              </a:rPr>
              <a:t/>
            </a:r>
            <a:br>
              <a:rPr lang="pl-PL" sz="240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Al. Marszałka Piłsudskiego 52/54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81-382 Gdynia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tel. 58 66 88 014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fax. 58 62 08 226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e-mail: </a:t>
            </a:r>
            <a:r>
              <a:rPr lang="pl-PL" dirty="0" err="1" smtClean="0">
                <a:solidFill>
                  <a:srgbClr val="002060"/>
                </a:solidFill>
              </a:rPr>
              <a:t>m.guc@gdynia.pl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k.ziemann\AppData\Local\Microsoft\Windows\Temporary Internet Files\Content.Outlook\66Y90FUS\Gdyni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207080"/>
            <a:ext cx="1728192" cy="1362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378</Words>
  <Application>Microsoft Office PowerPoint</Application>
  <PresentationFormat>Pokaz na ekranie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Office Theme</vt:lpstr>
      <vt:lpstr>Gdyński dialog z seniorami    – mechanizm refleksyjnego kształtowania przestrzeni miasta, w odpowiedzi na potrzeby osób starszych  </vt:lpstr>
      <vt:lpstr>IDEA</vt:lpstr>
      <vt:lpstr>DZIAŁANIA</vt:lpstr>
      <vt:lpstr>SPACERY BADAWCZE      Z SENIORAMI</vt:lpstr>
      <vt:lpstr>SPACERY BADAWCZE           Z OSOBAMI                         Z NIEPEŁNOSPRAWNoŚCIĄ</vt:lpstr>
      <vt:lpstr>Panel obywatelski z udziałem osób starszych</vt:lpstr>
      <vt:lpstr>NAJWAŻNIEJSZE EFEKTY REALIZOWANYCH DZIAŁAŃ</vt:lpstr>
      <vt:lpstr> Michał Guć – Wiceprezydent Gdyni     Al. Marszałka Piłsudskiego 52/54  81-382 Gdynia  tel. 58 66 88 014  fax. 58 62 08 226  e-mail: m.guc@gdynia.pl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Eurydyka</dc:creator>
  <cp:lastModifiedBy>k.ziemann</cp:lastModifiedBy>
  <cp:revision>93</cp:revision>
  <dcterms:created xsi:type="dcterms:W3CDTF">2013-05-20T18:52:13Z</dcterms:created>
  <dcterms:modified xsi:type="dcterms:W3CDTF">2013-10-31T13:09:08Z</dcterms:modified>
</cp:coreProperties>
</file>