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7" r:id="rId3"/>
    <p:sldId id="257" r:id="rId4"/>
    <p:sldId id="337" r:id="rId5"/>
    <p:sldId id="326" r:id="rId6"/>
    <p:sldId id="339" r:id="rId7"/>
    <p:sldId id="297" r:id="rId8"/>
    <p:sldId id="324" r:id="rId9"/>
    <p:sldId id="303" r:id="rId10"/>
    <p:sldId id="316" r:id="rId11"/>
    <p:sldId id="335" r:id="rId12"/>
    <p:sldId id="317" r:id="rId13"/>
    <p:sldId id="338" r:id="rId14"/>
    <p:sldId id="329" r:id="rId15"/>
    <p:sldId id="328" r:id="rId16"/>
  </p:sldIdLst>
  <p:sldSz cx="9144000" cy="6858000" type="screen4x3"/>
  <p:notesSz cx="9929813" cy="143573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ara Marchwicka" initials="BM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0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1.Inny%20Format\badania\Panel%20obywatelski_Gdynia\tabele\lis_wykresy_2016.10.25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.marchwicka\Desktop\materia&#322;%20do%20GPR\wycena%20ca&#322;kowita%20przedsiewzie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3656222791846"/>
          <c:y val="3.6407265701717602E-2"/>
          <c:w val="0.57940423467397595"/>
          <c:h val="0.827603266529040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tabele.dzielnice!$L$463</c:f>
              <c:strCache>
                <c:ptCount val="1"/>
                <c:pt idx="0">
                  <c:v>mocno związani z dzielnicą, sąsiedztwem</c:v>
                </c:pt>
              </c:strCache>
            </c:strRef>
          </c:tx>
          <c:spPr>
            <a:solidFill>
              <a:srgbClr val="034377"/>
            </a:solidFill>
            <a:ln>
              <a:solidFill>
                <a:srgbClr val="034377"/>
              </a:solidFill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tabele.dzielnice!$M$462:$S$462</c:f>
              <c:strCache>
                <c:ptCount val="7"/>
                <c:pt idx="0">
                  <c:v>Meksyk</c:v>
                </c:pt>
                <c:pt idx="1">
                  <c:v>Pekin</c:v>
                </c:pt>
                <c:pt idx="2">
                  <c:v>Babie Doły</c:v>
                </c:pt>
                <c:pt idx="3">
                  <c:v>Oksywie</c:v>
                </c:pt>
                <c:pt idx="4">
                  <c:v>Witomino</c:v>
                </c:pt>
                <c:pt idx="5">
                  <c:v>ZOH</c:v>
                </c:pt>
                <c:pt idx="6">
                  <c:v>Gdynia ogółem</c:v>
                </c:pt>
              </c:strCache>
            </c:strRef>
          </c:cat>
          <c:val>
            <c:numRef>
              <c:f>tabele.dzielnice!$M$463:$S$463</c:f>
              <c:numCache>
                <c:formatCode>0%</c:formatCode>
                <c:ptCount val="7"/>
                <c:pt idx="0">
                  <c:v>0.57142857142857295</c:v>
                </c:pt>
                <c:pt idx="1">
                  <c:v>0.43589743589743601</c:v>
                </c:pt>
                <c:pt idx="2">
                  <c:v>0.42424242424242398</c:v>
                </c:pt>
                <c:pt idx="3">
                  <c:v>0.4</c:v>
                </c:pt>
                <c:pt idx="4">
                  <c:v>0.36363636363636398</c:v>
                </c:pt>
                <c:pt idx="5">
                  <c:v>0.27906976744186102</c:v>
                </c:pt>
                <c:pt idx="6">
                  <c:v>0.54576271186440595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4D-4BEC-A0FA-B791A7329AA4}"/>
            </c:ext>
          </c:extLst>
        </c:ser>
        <c:ser>
          <c:idx val="1"/>
          <c:order val="1"/>
          <c:tx>
            <c:strRef>
              <c:f>tabele.dzielnice!$L$464</c:f>
              <c:strCache>
                <c:ptCount val="1"/>
                <c:pt idx="0">
                  <c:v>nie związani z dzielnicą, sąsiedztwem</c:v>
                </c:pt>
              </c:strCache>
            </c:strRef>
          </c:tx>
          <c:spPr>
            <a:solidFill>
              <a:srgbClr val="E3003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tabele.dzielnice!$M$462:$S$462</c:f>
              <c:strCache>
                <c:ptCount val="7"/>
                <c:pt idx="0">
                  <c:v>Meksyk</c:v>
                </c:pt>
                <c:pt idx="1">
                  <c:v>Pekin</c:v>
                </c:pt>
                <c:pt idx="2">
                  <c:v>Babie Doły</c:v>
                </c:pt>
                <c:pt idx="3">
                  <c:v>Oksywie</c:v>
                </c:pt>
                <c:pt idx="4">
                  <c:v>Witomino</c:v>
                </c:pt>
                <c:pt idx="5">
                  <c:v>ZOH</c:v>
                </c:pt>
                <c:pt idx="6">
                  <c:v>Gdynia ogółem</c:v>
                </c:pt>
              </c:strCache>
            </c:strRef>
          </c:cat>
          <c:val>
            <c:numRef>
              <c:f>tabele.dzielnice!$M$464:$S$464</c:f>
              <c:numCache>
                <c:formatCode>0%</c:formatCode>
                <c:ptCount val="7"/>
                <c:pt idx="0">
                  <c:v>7.1428571428571397E-2</c:v>
                </c:pt>
                <c:pt idx="1">
                  <c:v>0.20512820512820501</c:v>
                </c:pt>
                <c:pt idx="2">
                  <c:v>3.03030303030303E-2</c:v>
                </c:pt>
                <c:pt idx="3">
                  <c:v>0.266666666666667</c:v>
                </c:pt>
                <c:pt idx="4">
                  <c:v>0.13636363636363599</c:v>
                </c:pt>
                <c:pt idx="5">
                  <c:v>0.232558139534884</c:v>
                </c:pt>
                <c:pt idx="6">
                  <c:v>0.10847457627118701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B4D-4BEC-A0FA-B791A7329A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502336784"/>
        <c:axId val="1502329168"/>
      </c:barChart>
      <c:catAx>
        <c:axId val="1502336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000"/>
            </a:pPr>
            <a:endParaRPr lang="pl-PL"/>
          </a:p>
        </c:txPr>
        <c:crossAx val="1502329168"/>
        <c:crosses val="autoZero"/>
        <c:auto val="1"/>
        <c:lblAlgn val="ctr"/>
        <c:lblOffset val="100"/>
        <c:noMultiLvlLbl val="0"/>
      </c:catAx>
      <c:valAx>
        <c:axId val="1502329168"/>
        <c:scaling>
          <c:orientation val="minMax"/>
          <c:max val="1"/>
          <c:min val="0"/>
        </c:scaling>
        <c:delete val="0"/>
        <c:axPos val="b"/>
        <c:numFmt formatCode="0%" sourceLinked="0"/>
        <c:majorTickMark val="none"/>
        <c:minorTickMark val="none"/>
        <c:tickLblPos val="nextTo"/>
        <c:spPr>
          <a:ln>
            <a:solidFill>
              <a:srgbClr val="BFBFBF"/>
            </a:solidFill>
          </a:ln>
        </c:spPr>
        <c:txPr>
          <a:bodyPr rot="0" vert="horz"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pl-PL"/>
          </a:p>
        </c:txPr>
        <c:crossAx val="1502336784"/>
        <c:crosses val="max"/>
        <c:crossBetween val="between"/>
        <c:majorUnit val="0.2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5922525874894799E-2"/>
          <c:y val="0.90278604965562603"/>
          <c:w val="0.98407747412510604"/>
          <c:h val="9.1933183526073201E-2"/>
        </c:manualLayout>
      </c:layout>
      <c:overlay val="0"/>
      <c:txPr>
        <a:bodyPr/>
        <a:lstStyle/>
        <a:p>
          <a:pPr>
            <a:defRPr sz="800"/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Lato" panose="020F0502020204030203" pitchFamily="34" charset="-18"/>
          <a:ea typeface="Calibri"/>
          <a:cs typeface="Calibri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80524367260416596"/>
          <c:y val="7.504691909745149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24762157694715001"/>
                  <c:y val="7.683681766395679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6597609093329699"/>
                  <c:y val="-0.21892131773723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1669512654791701"/>
                  <c:y val="0.237977030521444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37542490983092"/>
                      <c:h val="0.17548471248954067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3.7066868617707402E-2"/>
                  <c:y val="1.902764405462940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9580605783960798E-2"/>
                  <c:y val="-2.35590203639126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'[wycena całkowita przedsiewziec.xlsx]Arkusz1'!$A$24:$A$28</c:f>
              <c:strCache>
                <c:ptCount val="5"/>
                <c:pt idx="0">
                  <c:v>Budowa drogi głównej</c:v>
                </c:pt>
                <c:pt idx="1">
                  <c:v>Budowa pętli autobusowej i parkingu P&amp;R</c:v>
                </c:pt>
                <c:pt idx="2">
                  <c:v>Dopełnienie układu drogowego we współpracy z mieszkańcami</c:v>
                </c:pt>
                <c:pt idx="3">
                  <c:v>Azyl na Hutniczej</c:v>
                </c:pt>
                <c:pt idx="4">
                  <c:v>Teren rekreacyjny</c:v>
                </c:pt>
              </c:strCache>
            </c:strRef>
          </c:cat>
          <c:val>
            <c:numRef>
              <c:f>'[wycena całkowita przedsiewziec.xlsx]Arkusz1'!$B$24:$B$28</c:f>
              <c:numCache>
                <c:formatCode>General</c:formatCode>
                <c:ptCount val="5"/>
                <c:pt idx="0">
                  <c:v>5000</c:v>
                </c:pt>
                <c:pt idx="1">
                  <c:v>3000</c:v>
                </c:pt>
                <c:pt idx="2">
                  <c:v>2200</c:v>
                </c:pt>
                <c:pt idx="3">
                  <c:v>150</c:v>
                </c:pt>
                <c:pt idx="4">
                  <c:v>300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674E-5D71-479E-A6AA-CF48CC069CC6}" type="datetimeFigureOut">
              <a:rPr lang="pl-PL" smtClean="0"/>
              <a:t>2017-01-13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A375-F84B-4C68-8AC7-EF37471C1E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514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674E-5D71-479E-A6AA-CF48CC069CC6}" type="datetimeFigureOut">
              <a:rPr lang="pl-PL" smtClean="0"/>
              <a:t>2017-01-13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A375-F84B-4C68-8AC7-EF37471C1E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992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674E-5D71-479E-A6AA-CF48CC069CC6}" type="datetimeFigureOut">
              <a:rPr lang="pl-PL" smtClean="0"/>
              <a:t>2017-01-13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A375-F84B-4C68-8AC7-EF37471C1E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473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674E-5D71-479E-A6AA-CF48CC069CC6}" type="datetimeFigureOut">
              <a:rPr lang="pl-PL" smtClean="0"/>
              <a:t>2017-01-13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A375-F84B-4C68-8AC7-EF37471C1E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762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674E-5D71-479E-A6AA-CF48CC069CC6}" type="datetimeFigureOut">
              <a:rPr lang="pl-PL" smtClean="0"/>
              <a:t>2017-01-13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A375-F84B-4C68-8AC7-EF37471C1E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10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674E-5D71-479E-A6AA-CF48CC069CC6}" type="datetimeFigureOut">
              <a:rPr lang="pl-PL" smtClean="0"/>
              <a:t>2017-01-13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A375-F84B-4C68-8AC7-EF37471C1E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4959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674E-5D71-479E-A6AA-CF48CC069CC6}" type="datetimeFigureOut">
              <a:rPr lang="pl-PL" smtClean="0"/>
              <a:t>2017-01-13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A375-F84B-4C68-8AC7-EF37471C1E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244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674E-5D71-479E-A6AA-CF48CC069CC6}" type="datetimeFigureOut">
              <a:rPr lang="pl-PL" smtClean="0"/>
              <a:t>2017-01-13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A375-F84B-4C68-8AC7-EF37471C1E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493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674E-5D71-479E-A6AA-CF48CC069CC6}" type="datetimeFigureOut">
              <a:rPr lang="pl-PL" smtClean="0"/>
              <a:t>2017-01-13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A375-F84B-4C68-8AC7-EF37471C1E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197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674E-5D71-479E-A6AA-CF48CC069CC6}" type="datetimeFigureOut">
              <a:rPr lang="pl-PL" smtClean="0"/>
              <a:t>2017-01-13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A375-F84B-4C68-8AC7-EF37471C1E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768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674E-5D71-479E-A6AA-CF48CC069CC6}" type="datetimeFigureOut">
              <a:rPr lang="pl-PL" smtClean="0"/>
              <a:t>2017-01-13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A375-F84B-4C68-8AC7-EF37471C1E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7250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5674E-5D71-479E-A6AA-CF48CC069CC6}" type="datetimeFigureOut">
              <a:rPr lang="pl-PL" smtClean="0"/>
              <a:t>2017-01-13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2A375-F84B-4C68-8AC7-EF37471C1E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448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ewitalizacja@lis.gdynia.p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799" y="2921001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  <a:t/>
            </a:r>
            <a:br>
              <a:rPr lang="pl-PL" b="1" dirty="0" smtClean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</a:br>
            <a:r>
              <a:rPr lang="pl-PL" b="1" dirty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  <a:t/>
            </a:r>
            <a:br>
              <a:rPr lang="pl-PL" b="1" dirty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</a:br>
            <a:r>
              <a:rPr lang="pl-PL" b="1" dirty="0" smtClean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  <a:t/>
            </a:r>
            <a:br>
              <a:rPr lang="pl-PL" b="1" dirty="0" smtClean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</a:br>
            <a:r>
              <a:rPr lang="pl-PL" b="1" dirty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  <a:t/>
            </a:r>
            <a:br>
              <a:rPr lang="pl-PL" b="1" dirty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</a:br>
            <a:r>
              <a:rPr lang="pl-PL" b="1" dirty="0" smtClean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  <a:t/>
            </a:r>
            <a:br>
              <a:rPr lang="pl-PL" b="1" dirty="0" smtClean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</a:br>
            <a:r>
              <a:rPr lang="pl-PL" b="1" dirty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  <a:t/>
            </a:r>
            <a:br>
              <a:rPr lang="pl-PL" b="1" dirty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</a:br>
            <a:r>
              <a:rPr lang="pl-PL" b="1" dirty="0" smtClean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  <a:t/>
            </a:r>
            <a:br>
              <a:rPr lang="pl-PL" b="1" dirty="0" smtClean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</a:br>
            <a:r>
              <a:rPr lang="pl-PL" b="1" dirty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  <a:t/>
            </a:r>
            <a:br>
              <a:rPr lang="pl-PL" b="1" dirty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</a:br>
            <a:r>
              <a:rPr lang="pl-PL" b="1" dirty="0" smtClean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  <a:t/>
            </a:r>
            <a:br>
              <a:rPr lang="pl-PL" b="1" dirty="0" smtClean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</a:br>
            <a:r>
              <a:rPr lang="pl-PL" b="1" dirty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  <a:t/>
            </a:r>
            <a:br>
              <a:rPr lang="pl-PL" b="1" dirty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</a:br>
            <a:r>
              <a:rPr lang="pl-PL" b="1" dirty="0" smtClean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  <a:t/>
            </a:r>
            <a:br>
              <a:rPr lang="pl-PL" b="1" dirty="0" smtClean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</a:br>
            <a:r>
              <a:rPr lang="pl-PL" b="1" dirty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  <a:t/>
            </a:r>
            <a:br>
              <a:rPr lang="pl-PL" b="1" dirty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</a:br>
            <a:r>
              <a:rPr lang="pl-PL" b="1" dirty="0" smtClean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  <a:t/>
            </a:r>
            <a:br>
              <a:rPr lang="pl-PL" b="1" dirty="0" smtClean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</a:br>
            <a:r>
              <a:rPr lang="pl-PL" b="1" dirty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  <a:t/>
            </a:r>
            <a:br>
              <a:rPr lang="pl-PL" b="1" dirty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</a:br>
            <a:r>
              <a:rPr lang="pl-PL" b="1" dirty="0" smtClean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  <a:t/>
            </a:r>
            <a:br>
              <a:rPr lang="pl-PL" b="1" dirty="0" smtClean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</a:br>
            <a:r>
              <a:rPr lang="pl-PL" b="1" dirty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  <a:t/>
            </a:r>
            <a:br>
              <a:rPr lang="pl-PL" b="1" dirty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</a:br>
            <a:r>
              <a:rPr lang="pl-PL" b="1" dirty="0" smtClean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  <a:t/>
            </a:r>
            <a:br>
              <a:rPr lang="pl-PL" b="1" dirty="0" smtClean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</a:br>
            <a:r>
              <a:rPr lang="pl-PL" b="1" dirty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  <a:t/>
            </a:r>
            <a:br>
              <a:rPr lang="pl-PL" b="1" dirty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</a:br>
            <a:r>
              <a:rPr lang="pl-PL" b="1" dirty="0" smtClean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  <a:t/>
            </a:r>
            <a:br>
              <a:rPr lang="pl-PL" b="1" dirty="0" smtClean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</a:br>
            <a:r>
              <a:rPr lang="pl-PL" sz="4400" b="1" dirty="0" smtClean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  <a:t>REWITALIZACJA</a:t>
            </a:r>
            <a:br>
              <a:rPr lang="pl-PL" sz="4400" b="1" dirty="0" smtClean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</a:br>
            <a:r>
              <a:rPr lang="pl-PL" b="1" dirty="0" smtClean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  <a:t/>
            </a:r>
            <a:br>
              <a:rPr lang="pl-PL" b="1" dirty="0" smtClean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</a:br>
            <a:r>
              <a:rPr lang="pl-PL" b="1" dirty="0" smtClean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  <a:t> </a:t>
            </a:r>
            <a:r>
              <a:rPr lang="pl-PL" sz="3200" b="1" dirty="0" smtClean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  <a:t>OSIEDLE MEKSYK</a:t>
            </a:r>
            <a:br>
              <a:rPr lang="pl-PL" sz="3200" b="1" dirty="0" smtClean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</a:br>
            <a:r>
              <a:rPr lang="pl-PL" sz="2400" b="1" dirty="0" smtClean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  <a:t/>
            </a:r>
            <a:br>
              <a:rPr lang="pl-PL" sz="2400" b="1" dirty="0" smtClean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</a:br>
            <a:endParaRPr lang="pl-PL" sz="2200" b="1" dirty="0">
              <a:solidFill>
                <a:srgbClr val="FF9900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66254" y="5308601"/>
            <a:ext cx="8811491" cy="711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2">
                    <a:lumMod val="50000"/>
                  </a:schemeClr>
                </a:solidFill>
                <a:ea typeface="Roboto Bk" pitchFamily="2" charset="0"/>
              </a:rPr>
              <a:t>Konsultacje społeczne projektu Gminnego Programu Rewitalizacji 12.01.2017 r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3240131" y="281792"/>
            <a:ext cx="5676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l-PL" b="1" dirty="0" smtClean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  <a:t>CO SIĘ WYDARZY ?   </a:t>
            </a:r>
            <a:endParaRPr lang="pl-PL" b="1" cap="all" spc="200" dirty="0">
              <a:solidFill>
                <a:srgbClr val="C00000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2148327" y="882034"/>
            <a:ext cx="6825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tx2"/>
                </a:solidFill>
                <a:latin typeface="Roboto" pitchFamily="2" charset="0"/>
                <a:ea typeface="Roboto" pitchFamily="2" charset="0"/>
              </a:rPr>
              <a:t>Poprawa bezpieczeństwa mieszkańców poprzez realizację bezpiecznych przejść dla pieszych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43005" y="3264976"/>
            <a:ext cx="18011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Okres realizacji</a:t>
            </a:r>
          </a:p>
          <a:p>
            <a:r>
              <a:rPr lang="pl-PL" sz="1200" b="1" dirty="0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(projektowanie)</a:t>
            </a:r>
          </a:p>
          <a:p>
            <a:r>
              <a:rPr lang="pl-PL" sz="2400" b="1" dirty="0" smtClean="0">
                <a:solidFill>
                  <a:srgbClr val="FF9900"/>
                </a:solidFill>
                <a:latin typeface="Roboto" pitchFamily="2" charset="0"/>
                <a:ea typeface="Roboto" pitchFamily="2" charset="0"/>
              </a:rPr>
              <a:t>2017</a:t>
            </a:r>
            <a:endParaRPr lang="pl-PL" b="1" dirty="0" smtClean="0">
              <a:latin typeface="Roboto" pitchFamily="2" charset="0"/>
              <a:ea typeface="Roboto" pitchFamily="2" charset="0"/>
            </a:endParaRPr>
          </a:p>
          <a:p>
            <a:endParaRPr lang="pl-PL" b="1" dirty="0" smtClean="0">
              <a:latin typeface="Roboto" pitchFamily="2" charset="0"/>
              <a:ea typeface="Roboto" pitchFamily="2" charset="0"/>
            </a:endParaRPr>
          </a:p>
          <a:p>
            <a:r>
              <a:rPr lang="pl-PL" b="1" dirty="0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Szacunkowa wartość</a:t>
            </a:r>
          </a:p>
          <a:p>
            <a:r>
              <a:rPr lang="pl-PL" sz="2400" b="1" dirty="0" smtClean="0">
                <a:solidFill>
                  <a:srgbClr val="FF9900"/>
                </a:solidFill>
                <a:latin typeface="Roboto" pitchFamily="2" charset="0"/>
                <a:ea typeface="Roboto" pitchFamily="2" charset="0"/>
              </a:rPr>
              <a:t>800 </a:t>
            </a:r>
            <a:r>
              <a:rPr lang="pl-PL" sz="2400" b="1" dirty="0" err="1" smtClean="0">
                <a:solidFill>
                  <a:srgbClr val="FF9900"/>
                </a:solidFill>
                <a:latin typeface="Roboto" pitchFamily="2" charset="0"/>
                <a:ea typeface="Roboto" pitchFamily="2" charset="0"/>
              </a:rPr>
              <a:t>tys</a:t>
            </a:r>
            <a:r>
              <a:rPr lang="pl-PL" sz="2400" b="1" dirty="0" smtClean="0">
                <a:solidFill>
                  <a:srgbClr val="FF9900"/>
                </a:solidFill>
                <a:latin typeface="Roboto" pitchFamily="2" charset="0"/>
                <a:ea typeface="Roboto" pitchFamily="2" charset="0"/>
              </a:rPr>
              <a:t> zł</a:t>
            </a:r>
            <a:endParaRPr lang="pl-PL" sz="2400" b="1" dirty="0">
              <a:solidFill>
                <a:srgbClr val="FF9900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" t="19850" r="54461" b="19970"/>
          <a:stretch/>
        </p:blipFill>
        <p:spPr>
          <a:xfrm rot="5400000">
            <a:off x="3707132" y="1533114"/>
            <a:ext cx="3415914" cy="6764308"/>
          </a:xfrm>
          <a:prstGeom prst="rect">
            <a:avLst/>
          </a:prstGeom>
        </p:spPr>
      </p:pic>
      <p:sp>
        <p:nvSpPr>
          <p:cNvPr id="3" name="Elipsa 2"/>
          <p:cNvSpPr/>
          <p:nvPr/>
        </p:nvSpPr>
        <p:spPr>
          <a:xfrm>
            <a:off x="3297796" y="3896497"/>
            <a:ext cx="659027" cy="65902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043567" y="2255896"/>
            <a:ext cx="2032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ISTNIEJĄCE PRZEJŚCIE </a:t>
            </a:r>
            <a:br>
              <a:rPr lang="pl-PL" sz="1600" dirty="0" smtClean="0"/>
            </a:br>
            <a:r>
              <a:rPr lang="pl-PL" sz="1600" dirty="0" smtClean="0"/>
              <a:t>Z AZYLEM</a:t>
            </a:r>
            <a:endParaRPr lang="pl-PL" sz="1600" dirty="0"/>
          </a:p>
        </p:txBody>
      </p:sp>
      <p:sp>
        <p:nvSpPr>
          <p:cNvPr id="8" name="Dowolny kształt 7"/>
          <p:cNvSpPr/>
          <p:nvPr/>
        </p:nvSpPr>
        <p:spPr>
          <a:xfrm>
            <a:off x="1120346" y="2545492"/>
            <a:ext cx="2438400" cy="1375719"/>
          </a:xfrm>
          <a:custGeom>
            <a:avLst/>
            <a:gdLst>
              <a:gd name="connsiteX0" fmla="*/ 0 w 2438400"/>
              <a:gd name="connsiteY0" fmla="*/ 0 h 1375719"/>
              <a:gd name="connsiteX1" fmla="*/ 2092411 w 2438400"/>
              <a:gd name="connsiteY1" fmla="*/ 0 h 1375719"/>
              <a:gd name="connsiteX2" fmla="*/ 2438400 w 2438400"/>
              <a:gd name="connsiteY2" fmla="*/ 1375719 h 137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8400" h="1375719">
                <a:moveTo>
                  <a:pt x="0" y="0"/>
                </a:moveTo>
                <a:lnTo>
                  <a:pt x="2092411" y="0"/>
                </a:lnTo>
                <a:lnTo>
                  <a:pt x="2438400" y="1375719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5384798" y="4729607"/>
            <a:ext cx="659027" cy="65902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3382160" y="2429074"/>
            <a:ext cx="2032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ISTNIEJĄCE PRZEJŚCIE </a:t>
            </a:r>
            <a:br>
              <a:rPr lang="pl-PL" sz="1600" dirty="0" smtClean="0"/>
            </a:br>
            <a:r>
              <a:rPr lang="pl-PL" sz="1600" dirty="0" smtClean="0"/>
              <a:t>BEZ AZYLU</a:t>
            </a:r>
            <a:endParaRPr lang="pl-PL" sz="1600" dirty="0"/>
          </a:p>
        </p:txBody>
      </p:sp>
      <p:sp>
        <p:nvSpPr>
          <p:cNvPr id="16" name="Dowolny kształt 15"/>
          <p:cNvSpPr/>
          <p:nvPr/>
        </p:nvSpPr>
        <p:spPr>
          <a:xfrm>
            <a:off x="3468129" y="3013850"/>
            <a:ext cx="2210401" cy="1715758"/>
          </a:xfrm>
          <a:custGeom>
            <a:avLst/>
            <a:gdLst>
              <a:gd name="connsiteX0" fmla="*/ 0 w 2438400"/>
              <a:gd name="connsiteY0" fmla="*/ 0 h 1375719"/>
              <a:gd name="connsiteX1" fmla="*/ 2092411 w 2438400"/>
              <a:gd name="connsiteY1" fmla="*/ 0 h 1375719"/>
              <a:gd name="connsiteX2" fmla="*/ 2438400 w 2438400"/>
              <a:gd name="connsiteY2" fmla="*/ 1375719 h 137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8400" h="1375719">
                <a:moveTo>
                  <a:pt x="0" y="0"/>
                </a:moveTo>
                <a:lnTo>
                  <a:pt x="2092411" y="0"/>
                </a:lnTo>
                <a:lnTo>
                  <a:pt x="2438400" y="1375719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982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70" y="1040433"/>
            <a:ext cx="4713104" cy="578491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261491" y="820390"/>
            <a:ext cx="706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>
                <a:solidFill>
                  <a:schemeClr val="tx2"/>
                </a:solidFill>
                <a:latin typeface="Roboto" pitchFamily="2" charset="0"/>
                <a:ea typeface="Roboto" pitchFamily="2" charset="0"/>
              </a:rPr>
              <a:t>Realizacja fragmentów wewnętrznego układu drogowego osiedla</a:t>
            </a:r>
          </a:p>
        </p:txBody>
      </p:sp>
      <p:sp>
        <p:nvSpPr>
          <p:cNvPr id="9" name="Prostokąt 8"/>
          <p:cNvSpPr/>
          <p:nvPr/>
        </p:nvSpPr>
        <p:spPr>
          <a:xfrm>
            <a:off x="3387634" y="360318"/>
            <a:ext cx="5676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l-PL" b="1" dirty="0" smtClean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  <a:t>CO SIĘ WYDARZY ?  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06044" y="1751113"/>
            <a:ext cx="24558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Okres realizacji </a:t>
            </a:r>
            <a:r>
              <a:rPr lang="pl-PL" sz="1200" b="1" dirty="0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(projektowanie)</a:t>
            </a:r>
          </a:p>
          <a:p>
            <a:r>
              <a:rPr lang="pl-PL" sz="2400" b="1" dirty="0" smtClean="0">
                <a:solidFill>
                  <a:srgbClr val="FF9900"/>
                </a:solidFill>
                <a:latin typeface="Roboto" pitchFamily="2" charset="0"/>
                <a:ea typeface="Roboto" pitchFamily="2" charset="0"/>
              </a:rPr>
              <a:t>2017-2018</a:t>
            </a:r>
            <a:endParaRPr lang="pl-PL" b="1" dirty="0" smtClean="0">
              <a:latin typeface="Roboto" pitchFamily="2" charset="0"/>
              <a:ea typeface="Roboto" pitchFamily="2" charset="0"/>
            </a:endParaRPr>
          </a:p>
          <a:p>
            <a:endParaRPr lang="pl-PL" b="1" dirty="0" smtClean="0">
              <a:latin typeface="Roboto" pitchFamily="2" charset="0"/>
              <a:ea typeface="Roboto" pitchFamily="2" charset="0"/>
            </a:endParaRPr>
          </a:p>
          <a:p>
            <a:r>
              <a:rPr lang="pl-PL" b="1" dirty="0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Szacunkowa wartość</a:t>
            </a:r>
          </a:p>
          <a:p>
            <a:r>
              <a:rPr lang="pl-PL" sz="2400" b="1" dirty="0" smtClean="0">
                <a:solidFill>
                  <a:srgbClr val="FF9900"/>
                </a:solidFill>
                <a:latin typeface="Roboto" pitchFamily="2" charset="0"/>
                <a:ea typeface="Roboto" pitchFamily="2" charset="0"/>
              </a:rPr>
              <a:t>2,2 mln zł</a:t>
            </a:r>
            <a:endParaRPr lang="pl-PL" sz="2400" b="1" dirty="0">
              <a:solidFill>
                <a:srgbClr val="FF9900"/>
              </a:solidFill>
              <a:latin typeface="Roboto" pitchFamily="2" charset="0"/>
              <a:ea typeface="Roboto" pitchFamily="2" charset="0"/>
            </a:endParaRPr>
          </a:p>
        </p:txBody>
      </p:sp>
      <p:cxnSp>
        <p:nvCxnSpPr>
          <p:cNvPr id="17" name="Łącznik prosty ze strzałką 16"/>
          <p:cNvCxnSpPr/>
          <p:nvPr/>
        </p:nvCxnSpPr>
        <p:spPr>
          <a:xfrm>
            <a:off x="4540718" y="3376633"/>
            <a:ext cx="3370006" cy="1380636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V="1">
            <a:off x="4328652" y="1246239"/>
            <a:ext cx="2175387" cy="4232788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 rot="1290342">
            <a:off x="6312516" y="3928451"/>
            <a:ext cx="106351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Ul. Hutnicza</a:t>
            </a:r>
            <a:endParaRPr lang="pl-PL" sz="1200" dirty="0"/>
          </a:p>
        </p:txBody>
      </p:sp>
      <p:sp>
        <p:nvSpPr>
          <p:cNvPr id="22" name="pole tekstowe 21"/>
          <p:cNvSpPr txBox="1"/>
          <p:nvPr/>
        </p:nvSpPr>
        <p:spPr>
          <a:xfrm rot="17845164">
            <a:off x="3414287" y="3459273"/>
            <a:ext cx="308786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Obwodnica Północna Aglomeracji Trójmiasta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591912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56647" y="647544"/>
            <a:ext cx="6996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tx2"/>
                </a:solidFill>
                <a:latin typeface="Roboto Bk" pitchFamily="2" charset="0"/>
                <a:ea typeface="Roboto Bk" pitchFamily="2" charset="0"/>
              </a:rPr>
              <a:t>Realizacja terenu rekreacyjnego</a:t>
            </a:r>
          </a:p>
        </p:txBody>
      </p:sp>
      <p:sp>
        <p:nvSpPr>
          <p:cNvPr id="7" name="Prostokąt 6"/>
          <p:cNvSpPr/>
          <p:nvPr/>
        </p:nvSpPr>
        <p:spPr>
          <a:xfrm>
            <a:off x="3467826" y="221773"/>
            <a:ext cx="5676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l-PL" b="1" dirty="0" smtClean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  <a:t>CO SIĘ WYDARZY ?  </a:t>
            </a:r>
          </a:p>
          <a:p>
            <a:pPr lvl="0">
              <a:spcBef>
                <a:spcPct val="0"/>
              </a:spcBef>
              <a:defRPr/>
            </a:pPr>
            <a:r>
              <a:rPr lang="pl-PL" b="1" dirty="0" smtClean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  <a:t> </a:t>
            </a:r>
            <a:endParaRPr lang="pl-PL" b="1" cap="all" spc="200" dirty="0">
              <a:solidFill>
                <a:srgbClr val="C0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80932" y="1760041"/>
            <a:ext cx="22173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Okres realizacji</a:t>
            </a:r>
          </a:p>
          <a:p>
            <a:r>
              <a:rPr lang="pl-PL" sz="2400" b="1" dirty="0" smtClean="0">
                <a:solidFill>
                  <a:srgbClr val="FF9900"/>
                </a:solidFill>
                <a:latin typeface="Roboto" pitchFamily="2" charset="0"/>
                <a:ea typeface="Roboto" pitchFamily="2" charset="0"/>
              </a:rPr>
              <a:t>2019</a:t>
            </a:r>
            <a:endParaRPr lang="pl-PL" b="1" dirty="0" smtClean="0">
              <a:latin typeface="Roboto" pitchFamily="2" charset="0"/>
              <a:ea typeface="Roboto" pitchFamily="2" charset="0"/>
            </a:endParaRPr>
          </a:p>
          <a:p>
            <a:endParaRPr lang="pl-PL" b="1" dirty="0" smtClean="0">
              <a:latin typeface="Roboto" pitchFamily="2" charset="0"/>
              <a:ea typeface="Roboto" pitchFamily="2" charset="0"/>
            </a:endParaRPr>
          </a:p>
          <a:p>
            <a:r>
              <a:rPr lang="pl-PL" b="1" dirty="0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Szacunkowa wartość</a:t>
            </a:r>
          </a:p>
          <a:p>
            <a:r>
              <a:rPr lang="pl-PL" sz="2400" b="1" dirty="0" smtClean="0">
                <a:solidFill>
                  <a:srgbClr val="FF9900"/>
                </a:solidFill>
                <a:latin typeface="Roboto" pitchFamily="2" charset="0"/>
                <a:ea typeface="Roboto" pitchFamily="2" charset="0"/>
              </a:rPr>
              <a:t>300 tys. zł</a:t>
            </a:r>
            <a:endParaRPr lang="pl-PL" sz="2400" b="1" dirty="0">
              <a:solidFill>
                <a:srgbClr val="FF9900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611" y="1111581"/>
            <a:ext cx="4129549" cy="275263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612" y="3947691"/>
            <a:ext cx="4129549" cy="2752639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4513003" y="4009905"/>
            <a:ext cx="3948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chemeClr val="tx2"/>
                </a:solidFill>
                <a:latin typeface="Roboto Bk" pitchFamily="2" charset="0"/>
                <a:ea typeface="Roboto Bk" pitchFamily="2" charset="0"/>
              </a:rPr>
              <a:t>ALERNATYWNA LOKALIZACJA NA UL. ŚLIWKOWEJ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2" t="39758" r="24558" b="11674"/>
          <a:stretch/>
        </p:blipFill>
        <p:spPr>
          <a:xfrm>
            <a:off x="353163" y="3699033"/>
            <a:ext cx="2205679" cy="3001297"/>
          </a:xfrm>
          <a:prstGeom prst="rect">
            <a:avLst/>
          </a:prstGeom>
        </p:spPr>
      </p:pic>
      <p:sp>
        <p:nvSpPr>
          <p:cNvPr id="8" name="Dowolny kształt 7"/>
          <p:cNvSpPr/>
          <p:nvPr/>
        </p:nvSpPr>
        <p:spPr>
          <a:xfrm>
            <a:off x="1651819" y="3760839"/>
            <a:ext cx="2949678" cy="1946787"/>
          </a:xfrm>
          <a:custGeom>
            <a:avLst/>
            <a:gdLst>
              <a:gd name="connsiteX0" fmla="*/ 0 w 2949678"/>
              <a:gd name="connsiteY0" fmla="*/ 1946787 h 1946787"/>
              <a:gd name="connsiteX1" fmla="*/ 1622323 w 2949678"/>
              <a:gd name="connsiteY1" fmla="*/ 0 h 1946787"/>
              <a:gd name="connsiteX2" fmla="*/ 2949678 w 2949678"/>
              <a:gd name="connsiteY2" fmla="*/ 0 h 194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9678" h="1946787">
                <a:moveTo>
                  <a:pt x="0" y="1946787"/>
                </a:moveTo>
                <a:lnTo>
                  <a:pt x="1622323" y="0"/>
                </a:lnTo>
                <a:lnTo>
                  <a:pt x="2949678" y="0"/>
                </a:ln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217255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54908" y="1225688"/>
            <a:ext cx="8889092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pl-PL" b="1" dirty="0" smtClean="0">
                <a:solidFill>
                  <a:schemeClr val="tx2"/>
                </a:solidFill>
                <a:latin typeface="Roboto Bk" pitchFamily="2" charset="0"/>
                <a:ea typeface="Roboto Bk" pitchFamily="2" charset="0"/>
              </a:rPr>
              <a:t>SIEĆ PRACY ZE SPOŁECZNOŚCIĄ LOKALNĄ</a:t>
            </a:r>
          </a:p>
          <a:p>
            <a:pPr marL="457200" indent="-457200">
              <a:buAutoNum type="arabicPeriod"/>
            </a:pPr>
            <a:endParaRPr lang="pl-PL" b="1" dirty="0">
              <a:solidFill>
                <a:schemeClr val="tx2"/>
              </a:solidFill>
              <a:latin typeface="Roboto Bk" pitchFamily="2" charset="0"/>
              <a:ea typeface="Roboto Bk" pitchFamily="2" charset="0"/>
            </a:endParaRPr>
          </a:p>
          <a:p>
            <a:pPr marL="457200" indent="-457200">
              <a:buAutoNum type="arabicPeriod"/>
            </a:pPr>
            <a:r>
              <a:rPr lang="pl-PL" b="1" dirty="0" smtClean="0">
                <a:solidFill>
                  <a:schemeClr val="tx2"/>
                </a:solidFill>
                <a:latin typeface="Roboto Bk" pitchFamily="2" charset="0"/>
                <a:ea typeface="Roboto Bk" pitchFamily="2" charset="0"/>
              </a:rPr>
              <a:t>ZMNIEJSZENIE LICZBY OSÓB ZALEŻNYCH OD POMOCY SPOŁECZNEJ, W TYM OSÓB POZOSTAJĄCYCH POZA RYNKIEM PRACY</a:t>
            </a:r>
          </a:p>
          <a:p>
            <a:pPr marL="457200" indent="-457200">
              <a:buAutoNum type="arabicPeriod"/>
            </a:pPr>
            <a:endParaRPr lang="pl-PL" b="1" dirty="0">
              <a:solidFill>
                <a:schemeClr val="tx2"/>
              </a:solidFill>
              <a:latin typeface="Roboto Bk" pitchFamily="2" charset="0"/>
              <a:ea typeface="Roboto Bk" pitchFamily="2" charset="0"/>
            </a:endParaRPr>
          </a:p>
          <a:p>
            <a:pPr marL="457200" indent="-457200">
              <a:buAutoNum type="arabicPeriod"/>
            </a:pPr>
            <a:r>
              <a:rPr lang="pl-PL" b="1" dirty="0" smtClean="0">
                <a:solidFill>
                  <a:schemeClr val="tx2"/>
                </a:solidFill>
                <a:latin typeface="Roboto Bk" pitchFamily="2" charset="0"/>
                <a:ea typeface="Roboto Bk" pitchFamily="2" charset="0"/>
              </a:rPr>
              <a:t>ZMNIEJSZENIE LICZBY OSÓB ZALEŻNYCH OD POMOCY SPOŁECZNEJ, MODEL ODDZIAŁYWANIA POMOCY SPOŁECZNEJ NA TERENACH REWITALIZOWANYCH</a:t>
            </a:r>
          </a:p>
          <a:p>
            <a:pPr marL="457200" indent="-457200">
              <a:buAutoNum type="arabicPeriod"/>
            </a:pPr>
            <a:endParaRPr lang="pl-PL" b="1" dirty="0">
              <a:solidFill>
                <a:schemeClr val="tx2"/>
              </a:solidFill>
              <a:latin typeface="Roboto Bk" pitchFamily="2" charset="0"/>
              <a:ea typeface="Roboto Bk" pitchFamily="2" charset="0"/>
            </a:endParaRPr>
          </a:p>
          <a:p>
            <a:pPr marL="457200" indent="-457200">
              <a:buAutoNum type="arabicPeriod"/>
            </a:pPr>
            <a:r>
              <a:rPr lang="pl-PL" b="1" dirty="0" smtClean="0">
                <a:solidFill>
                  <a:schemeClr val="tx2"/>
                </a:solidFill>
                <a:latin typeface="Roboto Bk" pitchFamily="2" charset="0"/>
                <a:ea typeface="Roboto Bk" pitchFamily="2" charset="0"/>
              </a:rPr>
              <a:t>WYRÓWNYWANIE SZANS W DOSTĘPIE DO EDUKACJI, KULTURY, SPORTU. MODEL ZWIĘKSZANIA OFERTY MIEJSKIEJ KIEROWANEJ DO MIESZKAŃCÓW NA TERENACH REWITALIZOWANYCH</a:t>
            </a:r>
          </a:p>
          <a:p>
            <a:pPr marL="457200" indent="-457200">
              <a:buAutoNum type="arabicPeriod"/>
            </a:pPr>
            <a:endParaRPr lang="pl-PL" b="1" dirty="0" smtClean="0">
              <a:solidFill>
                <a:schemeClr val="tx2"/>
              </a:solidFill>
              <a:latin typeface="Roboto Bk" pitchFamily="2" charset="0"/>
              <a:ea typeface="Roboto Bk" pitchFamily="2" charset="0"/>
            </a:endParaRPr>
          </a:p>
          <a:p>
            <a:pPr marL="457200" indent="-457200">
              <a:buAutoNum type="arabicPeriod"/>
            </a:pPr>
            <a:r>
              <a:rPr lang="pl-PL" b="1" dirty="0" smtClean="0">
                <a:solidFill>
                  <a:schemeClr val="tx2"/>
                </a:solidFill>
                <a:latin typeface="Roboto Bk" pitchFamily="2" charset="0"/>
                <a:ea typeface="Roboto Bk" pitchFamily="2" charset="0"/>
              </a:rPr>
              <a:t>WŁĄCZANIE SPOŁECZNOŚCI LOKALNEJ W DZIAŁANIA NA TERENACH REWITALIZOWANYCH</a:t>
            </a:r>
          </a:p>
          <a:p>
            <a:pPr marL="457200" indent="-457200">
              <a:buAutoNum type="arabicPeriod"/>
            </a:pPr>
            <a:endParaRPr lang="pl-PL" b="1" dirty="0">
              <a:solidFill>
                <a:schemeClr val="tx2"/>
              </a:solidFill>
              <a:latin typeface="Roboto Bk" pitchFamily="2" charset="0"/>
              <a:ea typeface="Roboto Bk" pitchFamily="2" charset="0"/>
            </a:endParaRPr>
          </a:p>
          <a:p>
            <a:pPr marL="457200" indent="-457200">
              <a:buAutoNum type="arabicPeriod"/>
            </a:pPr>
            <a:r>
              <a:rPr lang="pl-PL" b="1" dirty="0" smtClean="0">
                <a:solidFill>
                  <a:schemeClr val="tx2"/>
                </a:solidFill>
                <a:latin typeface="Roboto Bk" pitchFamily="2" charset="0"/>
                <a:ea typeface="Roboto Bk" pitchFamily="2" charset="0"/>
              </a:rPr>
              <a:t>DZIAŁALNOŚĆ LOKALNYCH CENTRÓW W DZIELNICACH REWITALIZOWANYCH (ul. Opata </a:t>
            </a:r>
            <a:r>
              <a:rPr lang="pl-PL" b="1" dirty="0" err="1" smtClean="0">
                <a:solidFill>
                  <a:schemeClr val="tx2"/>
                </a:solidFill>
                <a:latin typeface="Roboto Bk" pitchFamily="2" charset="0"/>
                <a:ea typeface="Roboto Bk" pitchFamily="2" charset="0"/>
              </a:rPr>
              <a:t>Hackiego</a:t>
            </a:r>
            <a:r>
              <a:rPr lang="pl-PL" b="1" dirty="0" smtClean="0">
                <a:solidFill>
                  <a:schemeClr val="tx2"/>
                </a:solidFill>
                <a:latin typeface="Roboto Bk" pitchFamily="2" charset="0"/>
                <a:ea typeface="Roboto Bk" pitchFamily="2" charset="0"/>
              </a:rPr>
              <a:t> 33)</a:t>
            </a:r>
          </a:p>
          <a:p>
            <a:pPr marL="457200" indent="-457200">
              <a:buAutoNum type="arabicPeriod"/>
            </a:pPr>
            <a:endParaRPr lang="pl-PL" b="1" dirty="0">
              <a:solidFill>
                <a:schemeClr val="tx2"/>
              </a:solidFill>
              <a:latin typeface="Roboto Bk" pitchFamily="2" charset="0"/>
              <a:ea typeface="Roboto Bk" pitchFamily="2" charset="0"/>
            </a:endParaRPr>
          </a:p>
          <a:p>
            <a:pPr marL="457200" indent="-457200">
              <a:buAutoNum type="arabicPeriod"/>
            </a:pPr>
            <a:r>
              <a:rPr lang="pl-PL" b="1" dirty="0" smtClean="0">
                <a:solidFill>
                  <a:schemeClr val="tx2"/>
                </a:solidFill>
                <a:latin typeface="Roboto Bk" pitchFamily="2" charset="0"/>
                <a:ea typeface="Roboto Bk" pitchFamily="2" charset="0"/>
              </a:rPr>
              <a:t>PROGRAM MINI GRANTÓW</a:t>
            </a:r>
          </a:p>
        </p:txBody>
      </p:sp>
      <p:sp>
        <p:nvSpPr>
          <p:cNvPr id="7" name="Prostokąt 6"/>
          <p:cNvSpPr/>
          <p:nvPr/>
        </p:nvSpPr>
        <p:spPr>
          <a:xfrm>
            <a:off x="3387634" y="360318"/>
            <a:ext cx="5676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l-PL" b="1" dirty="0" smtClean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  <a:t>CO SIĘ WYDARZY ? </a:t>
            </a:r>
            <a:endParaRPr lang="pl-PL" b="1" cap="all" spc="200" dirty="0">
              <a:solidFill>
                <a:srgbClr val="C0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387634" y="729650"/>
            <a:ext cx="4899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tx2"/>
                </a:solidFill>
                <a:latin typeface="Roboto Bk" pitchFamily="2" charset="0"/>
                <a:ea typeface="Roboto Bk" pitchFamily="2" charset="0"/>
              </a:rPr>
              <a:t>DZIAŁANIA HORYZONTALNE</a:t>
            </a:r>
          </a:p>
        </p:txBody>
      </p:sp>
    </p:spTree>
    <p:extLst>
      <p:ext uri="{BB962C8B-B14F-4D97-AF65-F5344CB8AC3E}">
        <p14:creationId xmlns:p14="http://schemas.microsoft.com/office/powerpoint/2010/main" val="1659685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987040" y="440507"/>
            <a:ext cx="6080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l-PL" b="1" dirty="0" smtClean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  <a:t>STRUKTURA KOSZTÓW REWITALIZACJI DLA MEKSYKU</a:t>
            </a:r>
            <a:endParaRPr lang="pl-PL" b="1" cap="all" spc="200" dirty="0">
              <a:solidFill>
                <a:srgbClr val="C0000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08857" y="633671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>
                <a:solidFill>
                  <a:schemeClr val="tx2"/>
                </a:solidFill>
                <a:latin typeface="Roboto Bk" pitchFamily="2" charset="0"/>
                <a:ea typeface="Roboto Bk" pitchFamily="2" charset="0"/>
              </a:rPr>
              <a:t>ŁĄCZNIE: 10 650 000 PLN</a:t>
            </a:r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969962" y="1157288"/>
            <a:ext cx="7229475" cy="5076824"/>
            <a:chOff x="969962" y="1157288"/>
            <a:chExt cx="7229475" cy="5076824"/>
          </a:xfrm>
        </p:grpSpPr>
        <p:graphicFrame>
          <p:nvGraphicFramePr>
            <p:cNvPr id="5" name="Wykres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11131105"/>
                </p:ext>
              </p:extLst>
            </p:nvPr>
          </p:nvGraphicFramePr>
          <p:xfrm>
            <a:off x="969962" y="1157288"/>
            <a:ext cx="7229475" cy="50768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Prostokąt 5"/>
            <p:cNvSpPr/>
            <p:nvPr/>
          </p:nvSpPr>
          <p:spPr>
            <a:xfrm>
              <a:off x="6573794" y="1247904"/>
              <a:ext cx="1592691" cy="482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446876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59026" y="278696"/>
            <a:ext cx="898497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b="1" dirty="0">
              <a:latin typeface="Roboto" pitchFamily="2" charset="0"/>
              <a:ea typeface="Roboto" pitchFamily="2" charset="0"/>
            </a:endParaRPr>
          </a:p>
          <a:p>
            <a:pPr lvl="0"/>
            <a:endParaRPr lang="pl-PL" b="1" dirty="0">
              <a:latin typeface="Roboto" pitchFamily="2" charset="0"/>
              <a:ea typeface="Roboto" pitchFamily="2" charset="0"/>
            </a:endParaRPr>
          </a:p>
          <a:p>
            <a:pPr lvl="0"/>
            <a:endParaRPr lang="pl-PL" b="1" dirty="0">
              <a:latin typeface="Roboto" pitchFamily="2" charset="0"/>
              <a:ea typeface="Roboto" pitchFamily="2" charset="0"/>
            </a:endParaRPr>
          </a:p>
          <a:p>
            <a:pPr lvl="0"/>
            <a:endParaRPr lang="pl-PL" b="1" dirty="0">
              <a:latin typeface="Roboto" pitchFamily="2" charset="0"/>
              <a:ea typeface="Roboto" pitchFamily="2" charset="0"/>
            </a:endParaRPr>
          </a:p>
          <a:p>
            <a:pPr lvl="0"/>
            <a:r>
              <a:rPr lang="pl-PL" sz="2000" b="1" dirty="0">
                <a:solidFill>
                  <a:srgbClr val="0070C0"/>
                </a:solidFill>
                <a:latin typeface="Roboto" pitchFamily="2" charset="0"/>
                <a:ea typeface="Roboto" pitchFamily="2" charset="0"/>
              </a:rPr>
              <a:t>Konsultacje społeczne zapisów dla </a:t>
            </a:r>
            <a:r>
              <a:rPr lang="pl-PL" sz="2000" b="1" dirty="0" smtClean="0">
                <a:solidFill>
                  <a:srgbClr val="0070C0"/>
                </a:solidFill>
                <a:latin typeface="Roboto" pitchFamily="2" charset="0"/>
                <a:ea typeface="Roboto" pitchFamily="2" charset="0"/>
              </a:rPr>
              <a:t>poszczególnych podobszarów</a:t>
            </a:r>
          </a:p>
          <a:p>
            <a:pPr lvl="0"/>
            <a:r>
              <a:rPr lang="pl-PL" sz="2400" b="1" dirty="0" smtClean="0">
                <a:solidFill>
                  <a:srgbClr val="0070C0"/>
                </a:solidFill>
                <a:latin typeface="Roboto" pitchFamily="2" charset="0"/>
                <a:ea typeface="Roboto" pitchFamily="2" charset="0"/>
              </a:rPr>
              <a:t>11 </a:t>
            </a:r>
            <a:r>
              <a:rPr lang="pl-PL" sz="2400" b="1" dirty="0">
                <a:solidFill>
                  <a:srgbClr val="0070C0"/>
                </a:solidFill>
                <a:latin typeface="Roboto" pitchFamily="2" charset="0"/>
                <a:ea typeface="Roboto" pitchFamily="2" charset="0"/>
              </a:rPr>
              <a:t>stycznia 2017 – 10 lutego 2017</a:t>
            </a:r>
            <a:r>
              <a:rPr lang="pl-PL" b="1" dirty="0">
                <a:latin typeface="Roboto" pitchFamily="2" charset="0"/>
                <a:ea typeface="Roboto" pitchFamily="2" charset="0"/>
              </a:rPr>
              <a:t/>
            </a:r>
            <a:br>
              <a:rPr lang="pl-PL" b="1" dirty="0">
                <a:latin typeface="Roboto" pitchFamily="2" charset="0"/>
                <a:ea typeface="Roboto" pitchFamily="2" charset="0"/>
              </a:rPr>
            </a:br>
            <a:r>
              <a:rPr lang="pl-PL" b="1" dirty="0">
                <a:latin typeface="Roboto" pitchFamily="2" charset="0"/>
                <a:ea typeface="Roboto" pitchFamily="2" charset="0"/>
              </a:rPr>
              <a:t/>
            </a:r>
            <a:br>
              <a:rPr lang="pl-PL" b="1" dirty="0">
                <a:latin typeface="Roboto" pitchFamily="2" charset="0"/>
                <a:ea typeface="Roboto" pitchFamily="2" charset="0"/>
              </a:rPr>
            </a:br>
            <a:r>
              <a:rPr lang="pl-PL" b="1" dirty="0" smtClean="0">
                <a:latin typeface="Roboto" pitchFamily="2" charset="0"/>
                <a:ea typeface="Roboto" pitchFamily="2" charset="0"/>
              </a:rPr>
              <a:t>Możliwość składania uwag do programu:</a:t>
            </a:r>
          </a:p>
          <a:p>
            <a:pPr lvl="0"/>
            <a:r>
              <a:rPr lang="pl-PL" dirty="0" smtClean="0">
                <a:latin typeface="Roboto" pitchFamily="2" charset="0"/>
                <a:ea typeface="Roboto" pitchFamily="2" charset="0"/>
              </a:rPr>
              <a:t>email: </a:t>
            </a:r>
            <a:r>
              <a:rPr lang="pl-PL" dirty="0" smtClean="0">
                <a:latin typeface="Roboto" pitchFamily="2" charset="0"/>
                <a:ea typeface="Roboto" pitchFamily="2" charset="0"/>
                <a:hlinkClick r:id="rId3"/>
              </a:rPr>
              <a:t>rewitalizacja@lis.gdynia.pl</a:t>
            </a:r>
            <a:r>
              <a:rPr lang="pl-PL" dirty="0" smtClean="0">
                <a:latin typeface="Roboto" pitchFamily="2" charset="0"/>
                <a:ea typeface="Roboto" pitchFamily="2" charset="0"/>
              </a:rPr>
              <a:t>,</a:t>
            </a:r>
          </a:p>
          <a:p>
            <a:pPr lvl="0"/>
            <a:r>
              <a:rPr lang="pl-PL" dirty="0" smtClean="0">
                <a:latin typeface="Roboto" pitchFamily="2" charset="0"/>
                <a:ea typeface="Roboto" pitchFamily="2" charset="0"/>
              </a:rPr>
              <a:t>Pocztą: </a:t>
            </a:r>
            <a:r>
              <a:rPr lang="pl-PL" dirty="0">
                <a:latin typeface="Roboto" pitchFamily="2" charset="0"/>
                <a:ea typeface="Roboto" pitchFamily="2" charset="0"/>
              </a:rPr>
              <a:t>Laboratorium Innowacji Społecznych, al. Zwycięstwa 96/98, Gdynia </a:t>
            </a:r>
            <a:r>
              <a:rPr lang="pl-PL" dirty="0" smtClean="0">
                <a:latin typeface="Roboto" pitchFamily="2" charset="0"/>
                <a:ea typeface="Roboto" pitchFamily="2" charset="0"/>
              </a:rPr>
              <a:t>81-451</a:t>
            </a:r>
          </a:p>
          <a:p>
            <a:pPr lvl="0"/>
            <a:r>
              <a:rPr lang="pl-PL" dirty="0" smtClean="0">
                <a:latin typeface="Roboto" pitchFamily="2" charset="0"/>
                <a:ea typeface="Roboto" pitchFamily="2" charset="0"/>
              </a:rPr>
              <a:t>Osobiście: </a:t>
            </a:r>
            <a:r>
              <a:rPr lang="pl-PL" dirty="0">
                <a:latin typeface="Roboto" pitchFamily="2" charset="0"/>
                <a:ea typeface="Roboto" pitchFamily="2" charset="0"/>
              </a:rPr>
              <a:t>budynek IV, I piętro, pokój nr 103, w godzinach urzędowania biura 08.00-16.00.</a:t>
            </a:r>
            <a:br>
              <a:rPr lang="pl-PL" dirty="0">
                <a:latin typeface="Roboto" pitchFamily="2" charset="0"/>
                <a:ea typeface="Roboto" pitchFamily="2" charset="0"/>
              </a:rPr>
            </a:br>
            <a:endParaRPr lang="pl-PL" b="1" dirty="0">
              <a:latin typeface="Roboto" pitchFamily="2" charset="0"/>
              <a:ea typeface="Roboto" pitchFamily="2" charset="0"/>
            </a:endParaRPr>
          </a:p>
          <a:p>
            <a:pPr lvl="0"/>
            <a:r>
              <a:rPr lang="pl-PL" b="1" dirty="0" smtClean="0">
                <a:latin typeface="Roboto" pitchFamily="2" charset="0"/>
                <a:ea typeface="Roboto" pitchFamily="2" charset="0"/>
              </a:rPr>
              <a:t>Mobilny punkt konsultacyjny: </a:t>
            </a:r>
            <a:br>
              <a:rPr lang="pl-PL" b="1" dirty="0" smtClean="0">
                <a:latin typeface="Roboto" pitchFamily="2" charset="0"/>
                <a:ea typeface="Roboto" pitchFamily="2" charset="0"/>
              </a:rPr>
            </a:br>
            <a:r>
              <a:rPr lang="pl-PL" b="1" dirty="0" smtClean="0">
                <a:latin typeface="Roboto" pitchFamily="2" charset="0"/>
                <a:ea typeface="Roboto" pitchFamily="2" charset="0"/>
              </a:rPr>
              <a:t>Centrum Aktywnego Mieszkańca ul. Opata </a:t>
            </a:r>
            <a:r>
              <a:rPr lang="pl-PL" b="1" dirty="0" err="1" smtClean="0">
                <a:latin typeface="Roboto" pitchFamily="2" charset="0"/>
                <a:ea typeface="Roboto" pitchFamily="2" charset="0"/>
              </a:rPr>
              <a:t>Hackiego</a:t>
            </a:r>
            <a:r>
              <a:rPr lang="pl-PL" b="1" dirty="0" smtClean="0">
                <a:latin typeface="Roboto" pitchFamily="2" charset="0"/>
                <a:ea typeface="Roboto" pitchFamily="2" charset="0"/>
              </a:rPr>
              <a:t> 17 A</a:t>
            </a:r>
          </a:p>
          <a:p>
            <a:pPr lvl="0"/>
            <a:r>
              <a:rPr lang="pl-PL" b="1" dirty="0" smtClean="0">
                <a:latin typeface="Roboto" pitchFamily="2" charset="0"/>
                <a:ea typeface="Roboto" pitchFamily="2" charset="0"/>
              </a:rPr>
              <a:t>Poniedziałek 23 stycznia 2017 w godz. 16-20</a:t>
            </a:r>
          </a:p>
          <a:p>
            <a:pPr lvl="0"/>
            <a:r>
              <a:rPr lang="pl-PL" b="1" dirty="0" smtClean="0">
                <a:latin typeface="Roboto" pitchFamily="2" charset="0"/>
                <a:ea typeface="Roboto" pitchFamily="2" charset="0"/>
              </a:rPr>
              <a:t>Wtorek 24 stycznia 2017 w godz. 10-14</a:t>
            </a:r>
          </a:p>
          <a:p>
            <a:pPr lvl="0"/>
            <a:endParaRPr lang="pl-PL" b="1" dirty="0">
              <a:latin typeface="Roboto" pitchFamily="2" charset="0"/>
              <a:ea typeface="Roboto" pitchFamily="2" charset="0"/>
            </a:endParaRPr>
          </a:p>
          <a:p>
            <a:pPr lvl="0"/>
            <a:r>
              <a:rPr lang="pl-PL" dirty="0" smtClean="0">
                <a:latin typeface="Roboto" pitchFamily="2" charset="0"/>
                <a:ea typeface="Roboto" pitchFamily="2" charset="0"/>
              </a:rPr>
              <a:t>Dokument dostępny do wglądu :</a:t>
            </a:r>
          </a:p>
          <a:p>
            <a:pPr lvl="0"/>
            <a:r>
              <a:rPr lang="pl-PL" dirty="0" err="1" smtClean="0">
                <a:latin typeface="Roboto" pitchFamily="2" charset="0"/>
                <a:ea typeface="Roboto" pitchFamily="2" charset="0"/>
              </a:rPr>
              <a:t>Infobox</a:t>
            </a:r>
            <a:endParaRPr lang="pl-PL" dirty="0" smtClean="0">
              <a:latin typeface="Roboto" pitchFamily="2" charset="0"/>
              <a:ea typeface="Roboto" pitchFamily="2" charset="0"/>
            </a:endParaRPr>
          </a:p>
          <a:p>
            <a:pPr lvl="0"/>
            <a:r>
              <a:rPr lang="pl-PL" dirty="0" smtClean="0">
                <a:latin typeface="Roboto" pitchFamily="2" charset="0"/>
                <a:ea typeface="Roboto" pitchFamily="2" charset="0"/>
              </a:rPr>
              <a:t>Siedziba Gdynia </a:t>
            </a:r>
            <a:r>
              <a:rPr lang="pl-PL" dirty="0" err="1" smtClean="0">
                <a:latin typeface="Roboto" pitchFamily="2" charset="0"/>
                <a:ea typeface="Roboto" pitchFamily="2" charset="0"/>
              </a:rPr>
              <a:t>OdNowa</a:t>
            </a:r>
            <a:endParaRPr lang="pl-PL" dirty="0" smtClean="0">
              <a:latin typeface="Roboto" pitchFamily="2" charset="0"/>
              <a:ea typeface="Roboto" pitchFamily="2" charset="0"/>
            </a:endParaRPr>
          </a:p>
          <a:p>
            <a:pPr lvl="0"/>
            <a:r>
              <a:rPr lang="pl-PL" dirty="0" smtClean="0">
                <a:latin typeface="Roboto" pitchFamily="2" charset="0"/>
                <a:ea typeface="Roboto" pitchFamily="2" charset="0"/>
              </a:rPr>
              <a:t>Internet: www.gdynia.pl/rewitalizacja </a:t>
            </a:r>
            <a:endParaRPr lang="pl-PL" dirty="0"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291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29" y="123328"/>
            <a:ext cx="4753232" cy="6724713"/>
          </a:xfrm>
          <a:prstGeom prst="rect">
            <a:avLst/>
          </a:prstGeom>
        </p:spPr>
      </p:pic>
      <p:sp>
        <p:nvSpPr>
          <p:cNvPr id="6" name="Content Placeholder 6"/>
          <p:cNvSpPr txBox="1">
            <a:spLocks/>
          </p:cNvSpPr>
          <p:nvPr/>
        </p:nvSpPr>
        <p:spPr>
          <a:xfrm>
            <a:off x="-76493" y="1350037"/>
            <a:ext cx="3771136" cy="1459762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200" b="1" dirty="0" smtClean="0">
                <a:solidFill>
                  <a:srgbClr val="FFC000"/>
                </a:solidFill>
                <a:latin typeface="Roboto" pitchFamily="2" charset="0"/>
                <a:ea typeface="Roboto" pitchFamily="2" charset="0"/>
              </a:rPr>
              <a:t>POWIERZCHNIA TERENU</a:t>
            </a:r>
            <a:r>
              <a:rPr lang="pl-PL" sz="1200" dirty="0" smtClean="0">
                <a:latin typeface="Roboto" pitchFamily="2" charset="0"/>
                <a:ea typeface="Roboto" pitchFamily="2" charset="0"/>
              </a:rPr>
              <a:t>: 18,5 ha 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200" b="1" dirty="0" smtClean="0">
                <a:solidFill>
                  <a:srgbClr val="FFC000"/>
                </a:solidFill>
                <a:latin typeface="Roboto" pitchFamily="2" charset="0"/>
                <a:ea typeface="Roboto" pitchFamily="2" charset="0"/>
              </a:rPr>
              <a:t>LICZBA LUDNOŚCI: </a:t>
            </a:r>
            <a:r>
              <a:rPr lang="pl-PL" sz="1200" dirty="0" smtClean="0">
                <a:latin typeface="Roboto" pitchFamily="2" charset="0"/>
                <a:ea typeface="Roboto" pitchFamily="2" charset="0"/>
              </a:rPr>
              <a:t>790 OSÓB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200" dirty="0" smtClean="0">
                <a:latin typeface="Roboto" pitchFamily="2" charset="0"/>
                <a:ea typeface="Roboto" pitchFamily="2" charset="0"/>
              </a:rPr>
              <a:t>(ok 3% populacji całej dzielnicy)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12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939808" y="264256"/>
            <a:ext cx="5842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l-PL" b="1" dirty="0" smtClean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  <a:t>OBSZAR CHYLONI WSKAZANY DO REWITALIZACJI</a:t>
            </a:r>
            <a:endParaRPr lang="pl-PL" b="1" cap="all" spc="200" dirty="0">
              <a:solidFill>
                <a:srgbClr val="C00000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77606" y="2856299"/>
            <a:ext cx="1409545" cy="2034293"/>
          </a:xfrm>
          <a:prstGeom prst="rect">
            <a:avLst/>
          </a:prstGeom>
        </p:spPr>
      </p:pic>
      <p:sp>
        <p:nvSpPr>
          <p:cNvPr id="4" name="Dowolny kształt 3"/>
          <p:cNvSpPr/>
          <p:nvPr/>
        </p:nvSpPr>
        <p:spPr>
          <a:xfrm>
            <a:off x="4382530" y="716692"/>
            <a:ext cx="4028302" cy="5955957"/>
          </a:xfrm>
          <a:custGeom>
            <a:avLst/>
            <a:gdLst>
              <a:gd name="connsiteX0" fmla="*/ 1202724 w 4028302"/>
              <a:gd name="connsiteY0" fmla="*/ 0 h 5955957"/>
              <a:gd name="connsiteX1" fmla="*/ 1853513 w 4028302"/>
              <a:gd name="connsiteY1" fmla="*/ 263611 h 5955957"/>
              <a:gd name="connsiteX2" fmla="*/ 1845275 w 4028302"/>
              <a:gd name="connsiteY2" fmla="*/ 420130 h 5955957"/>
              <a:gd name="connsiteX3" fmla="*/ 2306594 w 4028302"/>
              <a:gd name="connsiteY3" fmla="*/ 560173 h 5955957"/>
              <a:gd name="connsiteX4" fmla="*/ 2092411 w 4028302"/>
              <a:gd name="connsiteY4" fmla="*/ 2010032 h 5955957"/>
              <a:gd name="connsiteX5" fmla="*/ 3352800 w 4028302"/>
              <a:gd name="connsiteY5" fmla="*/ 1894703 h 5955957"/>
              <a:gd name="connsiteX6" fmla="*/ 4028302 w 4028302"/>
              <a:gd name="connsiteY6" fmla="*/ 5955957 h 5955957"/>
              <a:gd name="connsiteX7" fmla="*/ 2957384 w 4028302"/>
              <a:gd name="connsiteY7" fmla="*/ 5329881 h 5955957"/>
              <a:gd name="connsiteX8" fmla="*/ 2067697 w 4028302"/>
              <a:gd name="connsiteY8" fmla="*/ 4917989 h 5955957"/>
              <a:gd name="connsiteX9" fmla="*/ 799070 w 4028302"/>
              <a:gd name="connsiteY9" fmla="*/ 4333103 h 5955957"/>
              <a:gd name="connsiteX10" fmla="*/ 0 w 4028302"/>
              <a:gd name="connsiteY10" fmla="*/ 3978876 h 5955957"/>
              <a:gd name="connsiteX11" fmla="*/ 313038 w 4028302"/>
              <a:gd name="connsiteY11" fmla="*/ 2331308 h 5955957"/>
              <a:gd name="connsiteX12" fmla="*/ 708454 w 4028302"/>
              <a:gd name="connsiteY12" fmla="*/ 2463113 h 5955957"/>
              <a:gd name="connsiteX13" fmla="*/ 1202724 w 4028302"/>
              <a:gd name="connsiteY13" fmla="*/ 0 h 595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28302" h="5955957">
                <a:moveTo>
                  <a:pt x="1202724" y="0"/>
                </a:moveTo>
                <a:lnTo>
                  <a:pt x="1853513" y="263611"/>
                </a:lnTo>
                <a:lnTo>
                  <a:pt x="1845275" y="420130"/>
                </a:lnTo>
                <a:lnTo>
                  <a:pt x="2306594" y="560173"/>
                </a:lnTo>
                <a:lnTo>
                  <a:pt x="2092411" y="2010032"/>
                </a:lnTo>
                <a:lnTo>
                  <a:pt x="3352800" y="1894703"/>
                </a:lnTo>
                <a:lnTo>
                  <a:pt x="4028302" y="5955957"/>
                </a:lnTo>
                <a:lnTo>
                  <a:pt x="2957384" y="5329881"/>
                </a:lnTo>
                <a:lnTo>
                  <a:pt x="2067697" y="4917989"/>
                </a:lnTo>
                <a:lnTo>
                  <a:pt x="799070" y="4333103"/>
                </a:lnTo>
                <a:lnTo>
                  <a:pt x="0" y="3978876"/>
                </a:lnTo>
                <a:lnTo>
                  <a:pt x="313038" y="2331308"/>
                </a:lnTo>
                <a:lnTo>
                  <a:pt x="708454" y="2463113"/>
                </a:lnTo>
                <a:lnTo>
                  <a:pt x="1202724" y="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6546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6"/>
          <p:cNvSpPr txBox="1">
            <a:spLocks/>
          </p:cNvSpPr>
          <p:nvPr/>
        </p:nvSpPr>
        <p:spPr>
          <a:xfrm>
            <a:off x="457200" y="2003231"/>
            <a:ext cx="8229600" cy="4103688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000" b="1" dirty="0" smtClean="0">
                <a:latin typeface="+mn-lt"/>
                <a:ea typeface="Roboto" pitchFamily="2" charset="0"/>
              </a:rPr>
              <a:t>Rewitalizacja </a:t>
            </a:r>
            <a:r>
              <a:rPr lang="pl-PL" sz="2000" dirty="0" smtClean="0">
                <a:solidFill>
                  <a:schemeClr val="tx1"/>
                </a:solidFill>
                <a:latin typeface="+mn-lt"/>
                <a:ea typeface="Roboto" pitchFamily="2" charset="0"/>
              </a:rPr>
              <a:t>to „proces wyprowadzania ze stanu kryzysowego obszarów zdegradowanych, prowadzony w sposób kompleksowy, poprzez zintegrowane działania na rzecz lokalnej społeczności, przestrzeni i gospodarki, skoncentrowane terytorialnie,  prowadzone przez interesariuszy rewitalizacji na podstawie gminnego programu rewitalizacji”¹.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 smtClean="0">
              <a:solidFill>
                <a:schemeClr val="accent1">
                  <a:lumMod val="75000"/>
                </a:schemeClr>
              </a:solidFill>
              <a:latin typeface="+mn-lt"/>
              <a:ea typeface="Roboto" pitchFamily="2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Roboto" pitchFamily="2" charset="0"/>
              </a:rPr>
              <a:t>Musi łączyć w sobie komponent inwestycji (zmiany w przestrzeni) oraz społeczny (praca z lokalną społecznością). Plan działania na terytoriach (Gminny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+mn-lt"/>
                <a:ea typeface="Roboto" pitchFamily="2" charset="0"/>
              </a:rPr>
              <a:t>P</a:t>
            </a: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Roboto" pitchFamily="2" charset="0"/>
              </a:rPr>
              <a:t>rogram Rewitalizacji) powinien być wypracowany w oparciu o partycypację, w dialogu z lokalną społecznością.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1200" dirty="0" smtClean="0">
              <a:latin typeface="+mn-lt"/>
              <a:ea typeface="Roboto" pitchFamily="2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200" dirty="0" smtClean="0">
                <a:latin typeface="+mn-lt"/>
                <a:ea typeface="Roboto" pitchFamily="2" charset="0"/>
              </a:rPr>
              <a:t>¹Definicja z Ustawy o rewitalizacji z dnia 9 października 2015 r.</a:t>
            </a:r>
            <a:endParaRPr lang="pl-PL" sz="1200" dirty="0">
              <a:latin typeface="+mn-lt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23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088" y="584097"/>
            <a:ext cx="4440870" cy="6273903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465081" y="316508"/>
            <a:ext cx="6113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l-PL" b="1" dirty="0" smtClean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  <a:t>KONSULTACJE I POZNAWANIE MEKSYKU</a:t>
            </a:r>
            <a:endParaRPr lang="pl-PL" b="1" cap="all" spc="200" dirty="0">
              <a:solidFill>
                <a:srgbClr val="C00000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89470" y="1599905"/>
            <a:ext cx="43742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b="1" dirty="0" smtClean="0">
                <a:latin typeface="Roboto" pitchFamily="2" charset="0"/>
                <a:ea typeface="Roboto" pitchFamily="2" charset="0"/>
              </a:rPr>
              <a:t>PANEL OBYWATELSKI</a:t>
            </a:r>
          </a:p>
          <a:p>
            <a:r>
              <a:rPr lang="pl-PL" dirty="0" smtClean="0">
                <a:latin typeface="Roboto" pitchFamily="2" charset="0"/>
                <a:ea typeface="Roboto" pitchFamily="2" charset="0"/>
              </a:rPr>
              <a:t>     czerwiec–październik 2016</a:t>
            </a:r>
            <a:br>
              <a:rPr lang="pl-PL" dirty="0" smtClean="0">
                <a:latin typeface="Roboto" pitchFamily="2" charset="0"/>
                <a:ea typeface="Roboto" pitchFamily="2" charset="0"/>
              </a:rPr>
            </a:br>
            <a:r>
              <a:rPr lang="pl-PL" dirty="0" smtClean="0">
                <a:latin typeface="Roboto" pitchFamily="2" charset="0"/>
                <a:ea typeface="Roboto" pitchFamily="2" charset="0"/>
              </a:rPr>
              <a:t>     42 badanych z osiedla (z 541 </a:t>
            </a:r>
          </a:p>
          <a:p>
            <a:r>
              <a:rPr lang="pl-PL" dirty="0">
                <a:latin typeface="Roboto" pitchFamily="2" charset="0"/>
                <a:ea typeface="Roboto" pitchFamily="2" charset="0"/>
              </a:rPr>
              <a:t> </a:t>
            </a:r>
            <a:r>
              <a:rPr lang="pl-PL" dirty="0" smtClean="0">
                <a:latin typeface="Roboto" pitchFamily="2" charset="0"/>
                <a:ea typeface="Roboto" pitchFamily="2" charset="0"/>
              </a:rPr>
              <a:t>    badanych w mieście)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l-PL" dirty="0" smtClean="0">
              <a:latin typeface="Roboto" pitchFamily="2" charset="0"/>
              <a:ea typeface="Roboto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b="1" dirty="0" smtClean="0">
                <a:latin typeface="Roboto" pitchFamily="2" charset="0"/>
                <a:ea typeface="Roboto" pitchFamily="2" charset="0"/>
              </a:rPr>
              <a:t>2 spotkania na dzielnicy w sprawie REWITALIZACJI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b="1" dirty="0">
              <a:latin typeface="Roboto" pitchFamily="2" charset="0"/>
              <a:ea typeface="Roboto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b="1" dirty="0" smtClean="0">
                <a:latin typeface="Roboto" pitchFamily="2" charset="0"/>
                <a:ea typeface="Roboto" pitchFamily="2" charset="0"/>
              </a:rPr>
              <a:t>spotkania W SPRAWIE BUDŻETU OBYWATELSKIEGO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b="1" dirty="0" smtClean="0">
              <a:latin typeface="Roboto" pitchFamily="2" charset="0"/>
              <a:ea typeface="Roboto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b="1" dirty="0" smtClean="0">
                <a:latin typeface="Roboto" pitchFamily="2" charset="0"/>
                <a:ea typeface="Roboto" pitchFamily="2" charset="0"/>
              </a:rPr>
              <a:t>spotkania indywidualne z mieszkańcami</a:t>
            </a:r>
          </a:p>
          <a:p>
            <a:endParaRPr lang="pl-PL" b="1" dirty="0" smtClean="0">
              <a:latin typeface="Roboto" pitchFamily="2" charset="0"/>
              <a:ea typeface="Roboto" pitchFamily="2" charset="0"/>
            </a:endParaRPr>
          </a:p>
          <a:p>
            <a:pPr marL="342900" indent="-342900">
              <a:buAutoNum type="arabicPeriod"/>
            </a:pPr>
            <a:endParaRPr lang="pl-PL" dirty="0"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32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3778828" y="839354"/>
            <a:ext cx="5206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l-PL" b="1" dirty="0" smtClean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  <a:t>DLACZEGO REWITALIZACJA ? </a:t>
            </a:r>
            <a:endParaRPr lang="pl-PL" b="1" cap="all" spc="200" dirty="0">
              <a:solidFill>
                <a:srgbClr val="C0000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938735"/>
              </p:ext>
            </p:extLst>
          </p:nvPr>
        </p:nvGraphicFramePr>
        <p:xfrm>
          <a:off x="3848099" y="6183181"/>
          <a:ext cx="5172891" cy="637653"/>
        </p:xfrm>
        <a:graphic>
          <a:graphicData uri="http://schemas.openxmlformats.org/drawingml/2006/table">
            <a:tbl>
              <a:tblPr/>
              <a:tblGrid>
                <a:gridCol w="5172891"/>
              </a:tblGrid>
              <a:tr h="6376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400" b="1" i="1" dirty="0">
                          <a:solidFill>
                            <a:srgbClr val="696969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mieszkaniec Meksyku</a:t>
                      </a:r>
                    </a:p>
                    <a:p>
                      <a:pPr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400" i="1" kern="1200" dirty="0" smtClean="0">
                          <a:solidFill>
                            <a:srgbClr val="696969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„Żeby wizerunek </a:t>
                      </a:r>
                      <a:r>
                        <a:rPr lang="pl-PL" sz="1400" i="1" dirty="0">
                          <a:solidFill>
                            <a:srgbClr val="696969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 </a:t>
                      </a:r>
                      <a:r>
                        <a:rPr lang="pl-PL" sz="1400" i="1" dirty="0" smtClean="0">
                          <a:solidFill>
                            <a:srgbClr val="696969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odbiegał </a:t>
                      </a:r>
                      <a:r>
                        <a:rPr lang="pl-PL" sz="1400" i="1" dirty="0">
                          <a:solidFill>
                            <a:srgbClr val="696969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 ogólnego standardu.”</a:t>
                      </a:r>
                    </a:p>
                  </a:txBody>
                  <a:tcPr marL="107950" marR="1079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064381"/>
              </p:ext>
            </p:extLst>
          </p:nvPr>
        </p:nvGraphicFramePr>
        <p:xfrm>
          <a:off x="3848098" y="2591243"/>
          <a:ext cx="5021035" cy="2453640"/>
        </p:xfrm>
        <a:graphic>
          <a:graphicData uri="http://schemas.openxmlformats.org/drawingml/2006/table">
            <a:tbl>
              <a:tblPr firstRow="1" firstCol="1" bandRow="1"/>
              <a:tblGrid>
                <a:gridCol w="1197469"/>
                <a:gridCol w="1274152"/>
                <a:gridCol w="1274707"/>
                <a:gridCol w="1274707"/>
              </a:tblGrid>
              <a:tr h="33846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pl-PL" sz="1000" dirty="0">
                        <a:solidFill>
                          <a:srgbClr val="262626"/>
                        </a:solidFill>
                        <a:effectLst/>
                        <a:latin typeface="Lato" panose="020F05020202040302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mieszkańcy dzielnicy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mieszkańcy obszarów rewitalizowanych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mieszkańcy Gdyni ogółem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8214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Witomino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b="1">
                          <a:solidFill>
                            <a:srgbClr val="0465B4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91%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72%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77%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214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Babie Doły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b="1">
                          <a:solidFill>
                            <a:srgbClr val="0465B4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88%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83%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77%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464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Oksywie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b="1">
                          <a:solidFill>
                            <a:srgbClr val="0465B4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65%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58%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66%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464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Meksyk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b="1">
                          <a:solidFill>
                            <a:srgbClr val="0465B4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64%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b="1">
                          <a:solidFill>
                            <a:srgbClr val="E30035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14%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464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Pekin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44%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b="1">
                          <a:solidFill>
                            <a:srgbClr val="E30035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14%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464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ZOH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38%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31%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b="1" dirty="0">
                          <a:solidFill>
                            <a:srgbClr val="E30035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36%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Obraz 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098" y="1766411"/>
            <a:ext cx="400082" cy="400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/>
          <p:cNvSpPr/>
          <p:nvPr/>
        </p:nvSpPr>
        <p:spPr>
          <a:xfrm>
            <a:off x="3753967" y="3960675"/>
            <a:ext cx="5231859" cy="4180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3759080" y="2269809"/>
            <a:ext cx="51100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>
                <a:solidFill>
                  <a:schemeClr val="tx2"/>
                </a:solidFill>
                <a:latin typeface="Roboto Bk" pitchFamily="2" charset="0"/>
                <a:ea typeface="Roboto Bk" pitchFamily="2" charset="0"/>
              </a:rPr>
              <a:t>Pozytywna ocena poszczególnych obszarów oczami grup mieszkańców</a:t>
            </a:r>
            <a:endParaRPr lang="pl-PL" sz="1200" dirty="0"/>
          </a:p>
        </p:txBody>
      </p:sp>
      <p:graphicFrame>
        <p:nvGraphicFramePr>
          <p:cNvPr id="17" name="Wykres 16"/>
          <p:cNvGraphicFramePr/>
          <p:nvPr>
            <p:extLst>
              <p:ext uri="{D42A27DB-BD31-4B8C-83A1-F6EECF244321}">
                <p14:modId xmlns:p14="http://schemas.microsoft.com/office/powerpoint/2010/main" val="3294920205"/>
              </p:ext>
            </p:extLst>
          </p:nvPr>
        </p:nvGraphicFramePr>
        <p:xfrm>
          <a:off x="138324" y="1631202"/>
          <a:ext cx="3615644" cy="3631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Prostokąt 17"/>
          <p:cNvSpPr/>
          <p:nvPr/>
        </p:nvSpPr>
        <p:spPr>
          <a:xfrm>
            <a:off x="79402" y="1349885"/>
            <a:ext cx="24373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>
                <a:solidFill>
                  <a:schemeClr val="tx2"/>
                </a:solidFill>
                <a:latin typeface="Roboto Bk" pitchFamily="2" charset="0"/>
                <a:ea typeface="Roboto Bk" pitchFamily="2" charset="0"/>
              </a:rPr>
              <a:t>Deklarowany związek z dzielnicą</a:t>
            </a:r>
            <a:endParaRPr lang="pl-PL" sz="1200" dirty="0"/>
          </a:p>
        </p:txBody>
      </p:sp>
      <p:sp>
        <p:nvSpPr>
          <p:cNvPr id="19" name="Prostokąt 18"/>
          <p:cNvSpPr/>
          <p:nvPr/>
        </p:nvSpPr>
        <p:spPr>
          <a:xfrm>
            <a:off x="241038" y="1709662"/>
            <a:ext cx="3334357" cy="4870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661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3848100" y="342900"/>
            <a:ext cx="5206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l-PL" b="1" dirty="0" smtClean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  <a:t>DLACZEGO REWITALIZACJA ? </a:t>
            </a:r>
            <a:endParaRPr lang="pl-PL" b="1" cap="all" spc="200" dirty="0">
              <a:solidFill>
                <a:srgbClr val="C00000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31939"/>
              </p:ext>
            </p:extLst>
          </p:nvPr>
        </p:nvGraphicFramePr>
        <p:xfrm>
          <a:off x="1611630" y="1304637"/>
          <a:ext cx="5920740" cy="3586018"/>
        </p:xfrm>
        <a:graphic>
          <a:graphicData uri="http://schemas.openxmlformats.org/drawingml/2006/table">
            <a:tbl>
              <a:tblPr firstRow="1" firstCol="1" bandRow="1"/>
              <a:tblGrid>
                <a:gridCol w="2302510"/>
                <a:gridCol w="685800"/>
                <a:gridCol w="2129790"/>
                <a:gridCol w="802640"/>
              </a:tblGrid>
              <a:tr h="461818">
                <a:tc gridSpan="2"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solidFill>
                            <a:srgbClr val="0465B4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 </a:t>
                      </a:r>
                      <a:r>
                        <a:rPr lang="pl-PL" sz="900" dirty="0">
                          <a:solidFill>
                            <a:srgbClr val="0465B4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najbardziej ceni Pan(i) w obrębie swojego miejsca zamieszkania? Jakie są mocne strony dzielnicy?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465B4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 Pana(i) zdaniem w obrębie miejsca zamieszkania stanowi największy problem? Co wymaga zmiany?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połączenia komunikacyjne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b="1" dirty="0">
                          <a:solidFill>
                            <a:srgbClr val="0465B4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76%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 infrastruktury drogowej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b="1">
                          <a:solidFill>
                            <a:srgbClr val="0465B4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86%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lokalizacja na mapie Gdyni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b="1">
                          <a:solidFill>
                            <a:srgbClr val="0465B4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45%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dostępność terenów rekreacyjnych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b="1">
                          <a:solidFill>
                            <a:srgbClr val="0465B4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43%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cisza, spokój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b="1">
                          <a:solidFill>
                            <a:srgbClr val="0465B4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45%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 infrastruktury technicznej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b="1">
                          <a:solidFill>
                            <a:srgbClr val="0465B4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33%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więzi społeczne, sąsiedzkie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200" b="1">
                          <a:solidFill>
                            <a:srgbClr val="0465B4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43%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inne**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69%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dostępność usług (sklepy)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41%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inne*</a:t>
                      </a:r>
                    </a:p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*Posiadanie własnego domu z ogrodem, zieleń, związki emocjonalne z dzielnicą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36%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**nieuporządkowane kwestie kanalizacji, brak przejść i przejazdów przez linię kolejową, brak parkingów, spalanie śmieci, brak miejsca spotkań mieszkańców, hałas, niedogodności wynikające z sąsiedztwem z terenami przemysłowymi, brak oświetlenia na głównej ulicy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262626"/>
                          </a:solidFill>
                          <a:effectLst/>
                          <a:latin typeface="Lato" panose="020F05020202040302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C3C3C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Obraz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449" y="779007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az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586" y="721279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489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387634" y="360318"/>
            <a:ext cx="5206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l-PL" b="1" dirty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  <a:t>CO SIĘ WYDARZY ? </a:t>
            </a:r>
            <a:endParaRPr lang="pl-PL" b="1" dirty="0" smtClean="0">
              <a:solidFill>
                <a:srgbClr val="FF9900"/>
              </a:solidFill>
              <a:latin typeface="Roboto Bk" pitchFamily="2" charset="0"/>
              <a:ea typeface="Roboto Bk" pitchFamily="2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pl-PL" sz="1200" b="1" dirty="0" smtClean="0">
                <a:solidFill>
                  <a:schemeClr val="tx2"/>
                </a:solidFill>
                <a:latin typeface="Roboto Bk" pitchFamily="2" charset="0"/>
                <a:ea typeface="Roboto Bk" pitchFamily="2" charset="0"/>
              </a:rPr>
              <a:t>WIĄZKI DZIAŁAŃ REWITALIZACYJNYCH</a:t>
            </a:r>
            <a:endParaRPr lang="pl-PL" sz="1200" b="1" cap="all" spc="200" dirty="0">
              <a:solidFill>
                <a:schemeClr val="tx2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31223" y="1718221"/>
            <a:ext cx="79746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spcAft>
                <a:spcPts val="1000"/>
              </a:spcAft>
              <a:buAutoNum type="arabicPeriod"/>
            </a:pPr>
            <a:r>
              <a:rPr lang="pl-PL" sz="2000" dirty="0">
                <a:solidFill>
                  <a:srgbClr val="002060"/>
                </a:solidFill>
                <a:latin typeface="Roboto Bk" pitchFamily="2" charset="0"/>
                <a:ea typeface="Roboto Bk" pitchFamily="2" charset="0"/>
              </a:rPr>
              <a:t>Poprawa warunków funkcjonalno-przestrzennych obszaru na tle innych osiedli – estetyzacja, wprowadzenie funkcji rekreacyjnych, zniwelowanie </a:t>
            </a:r>
            <a:r>
              <a:rPr lang="pl-PL" sz="2000" dirty="0" smtClean="0">
                <a:solidFill>
                  <a:srgbClr val="002060"/>
                </a:solidFill>
                <a:latin typeface="Roboto Bk" pitchFamily="2" charset="0"/>
                <a:ea typeface="Roboto Bk" pitchFamily="2" charset="0"/>
              </a:rPr>
              <a:t>stygmatów</a:t>
            </a:r>
          </a:p>
          <a:p>
            <a:pPr marL="514350" indent="-514350" algn="just">
              <a:spcAft>
                <a:spcPts val="1000"/>
              </a:spcAft>
              <a:buAutoNum type="arabicPeriod"/>
            </a:pPr>
            <a:endParaRPr lang="pl-PL" sz="2000" dirty="0">
              <a:solidFill>
                <a:srgbClr val="002060"/>
              </a:solidFill>
              <a:latin typeface="Roboto Bk" pitchFamily="2" charset="0"/>
              <a:ea typeface="Roboto Bk" pitchFamily="2" charset="0"/>
            </a:endParaRPr>
          </a:p>
          <a:p>
            <a:pPr marL="514350" indent="-514350" algn="just">
              <a:spcAft>
                <a:spcPts val="1000"/>
              </a:spcAft>
              <a:buAutoNum type="arabicPeriod"/>
            </a:pPr>
            <a:r>
              <a:rPr lang="pl-PL" sz="2000" dirty="0">
                <a:solidFill>
                  <a:srgbClr val="002060"/>
                </a:solidFill>
                <a:latin typeface="Roboto Bk" pitchFamily="2" charset="0"/>
                <a:ea typeface="Roboto Bk" pitchFamily="2" charset="0"/>
              </a:rPr>
              <a:t>Budowa infrastruktury osiedla w celu poprawy jakości </a:t>
            </a:r>
            <a:r>
              <a:rPr lang="pl-PL" sz="2000" dirty="0" smtClean="0">
                <a:solidFill>
                  <a:srgbClr val="002060"/>
                </a:solidFill>
                <a:latin typeface="Roboto Bk" pitchFamily="2" charset="0"/>
                <a:ea typeface="Roboto Bk" pitchFamily="2" charset="0"/>
              </a:rPr>
              <a:t>życia</a:t>
            </a:r>
          </a:p>
          <a:p>
            <a:pPr marL="514350" indent="-514350" algn="just">
              <a:spcAft>
                <a:spcPts val="1000"/>
              </a:spcAft>
              <a:buAutoNum type="arabicPeriod"/>
            </a:pPr>
            <a:endParaRPr lang="pl-PL" sz="2000" dirty="0">
              <a:solidFill>
                <a:srgbClr val="002060"/>
              </a:solidFill>
              <a:latin typeface="Roboto Bk" pitchFamily="2" charset="0"/>
              <a:ea typeface="Roboto Bk" pitchFamily="2" charset="0"/>
            </a:endParaRPr>
          </a:p>
          <a:p>
            <a:pPr marL="514350" indent="-514350" algn="just">
              <a:spcAft>
                <a:spcPts val="1000"/>
              </a:spcAft>
              <a:buFontTx/>
              <a:buAutoNum type="arabicPeriod"/>
            </a:pPr>
            <a:r>
              <a:rPr lang="pl-PL" sz="2000" dirty="0">
                <a:solidFill>
                  <a:srgbClr val="002060"/>
                </a:solidFill>
                <a:latin typeface="Roboto Bk" pitchFamily="2" charset="0"/>
                <a:ea typeface="Roboto Bk" pitchFamily="2" charset="0"/>
              </a:rPr>
              <a:t>Poprawa dostępności osiedla / niwelowanie barier </a:t>
            </a:r>
            <a:r>
              <a:rPr lang="pl-PL" sz="2000" dirty="0" smtClean="0">
                <a:solidFill>
                  <a:srgbClr val="002060"/>
                </a:solidFill>
                <a:latin typeface="Roboto Bk" pitchFamily="2" charset="0"/>
                <a:ea typeface="Roboto Bk" pitchFamily="2" charset="0"/>
              </a:rPr>
              <a:t>komunikacyjnych</a:t>
            </a:r>
          </a:p>
          <a:p>
            <a:pPr marL="514350" indent="-514350" algn="just">
              <a:spcAft>
                <a:spcPts val="1000"/>
              </a:spcAft>
              <a:buFontTx/>
              <a:buAutoNum type="arabicPeriod"/>
            </a:pPr>
            <a:endParaRPr lang="pl-PL" sz="2000" dirty="0">
              <a:solidFill>
                <a:srgbClr val="002060"/>
              </a:solidFill>
              <a:latin typeface="Roboto Bk" pitchFamily="2" charset="0"/>
              <a:ea typeface="Roboto Bk" pitchFamily="2" charset="0"/>
            </a:endParaRPr>
          </a:p>
          <a:p>
            <a:pPr marL="514350" indent="-514350" algn="just">
              <a:spcAft>
                <a:spcPts val="1000"/>
              </a:spcAft>
              <a:buAutoNum type="arabicPeriod"/>
            </a:pPr>
            <a:r>
              <a:rPr lang="pl-PL" sz="2000" dirty="0">
                <a:solidFill>
                  <a:srgbClr val="002060"/>
                </a:solidFill>
                <a:latin typeface="Roboto Bk" pitchFamily="2" charset="0"/>
                <a:ea typeface="Roboto Bk" pitchFamily="2" charset="0"/>
              </a:rPr>
              <a:t>Wprowadzanie innowacyjnych rozwiązań infrastrukturalnych dostosowanych do uwarunkowań osiedla</a:t>
            </a:r>
          </a:p>
        </p:txBody>
      </p:sp>
    </p:spTree>
    <p:extLst>
      <p:ext uri="{BB962C8B-B14F-4D97-AF65-F5344CB8AC3E}">
        <p14:creationId xmlns:p14="http://schemas.microsoft.com/office/powerpoint/2010/main" val="401146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387634" y="360318"/>
            <a:ext cx="5676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l-PL" b="1" dirty="0" smtClean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  <a:t>CO SIĘ WYDARZY ?   </a:t>
            </a:r>
          </a:p>
          <a:p>
            <a:pPr lvl="0">
              <a:spcBef>
                <a:spcPct val="0"/>
              </a:spcBef>
              <a:defRPr/>
            </a:pPr>
            <a:r>
              <a:rPr lang="pl-PL" sz="1200" dirty="0" smtClean="0">
                <a:solidFill>
                  <a:schemeClr val="tx2"/>
                </a:solidFill>
                <a:latin typeface="Roboto Bk" pitchFamily="2" charset="0"/>
                <a:ea typeface="Roboto Bk" pitchFamily="2" charset="0"/>
              </a:rPr>
              <a:t>LISTA PRZEDSIĘWZIĘĆ REWITALIZACYJNYCH</a:t>
            </a:r>
            <a:r>
              <a:rPr lang="pl-PL" b="1" dirty="0" smtClean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  <a:t> </a:t>
            </a:r>
            <a:endParaRPr lang="pl-PL" b="1" cap="all" spc="200" dirty="0">
              <a:solidFill>
                <a:srgbClr val="C0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73770" y="1566275"/>
            <a:ext cx="8136830" cy="49398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4350" indent="-514350" algn="just">
              <a:spcAft>
                <a:spcPts val="1000"/>
              </a:spcAft>
              <a:buAutoNum type="arabicPeriod"/>
            </a:pPr>
            <a:r>
              <a:rPr lang="pl-PL" sz="2000" dirty="0">
                <a:solidFill>
                  <a:srgbClr val="002060"/>
                </a:solidFill>
                <a:latin typeface="Roboto Bk" pitchFamily="2" charset="0"/>
                <a:ea typeface="Roboto Bk" pitchFamily="2" charset="0"/>
              </a:rPr>
              <a:t>Realizacja elementów podstawowego układu drogowego </a:t>
            </a:r>
            <a:br>
              <a:rPr lang="pl-PL" sz="2000" dirty="0">
                <a:solidFill>
                  <a:srgbClr val="002060"/>
                </a:solidFill>
                <a:latin typeface="Roboto Bk" pitchFamily="2" charset="0"/>
                <a:ea typeface="Roboto Bk" pitchFamily="2" charset="0"/>
              </a:rPr>
            </a:br>
            <a:r>
              <a:rPr lang="pl-PL" sz="2000" dirty="0">
                <a:solidFill>
                  <a:srgbClr val="002060"/>
                </a:solidFill>
                <a:latin typeface="Roboto Bk" pitchFamily="2" charset="0"/>
                <a:ea typeface="Roboto Bk" pitchFamily="2" charset="0"/>
              </a:rPr>
              <a:t>w obrębie osiedla</a:t>
            </a:r>
          </a:p>
          <a:p>
            <a:pPr marL="514350" indent="-514350" algn="just">
              <a:spcAft>
                <a:spcPts val="1000"/>
              </a:spcAft>
              <a:buAutoNum type="arabicPeriod"/>
            </a:pPr>
            <a:endParaRPr lang="pl-PL" sz="2000" dirty="0">
              <a:solidFill>
                <a:srgbClr val="002060"/>
              </a:solidFill>
              <a:latin typeface="Roboto Bk" pitchFamily="2" charset="0"/>
              <a:ea typeface="Roboto Bk" pitchFamily="2" charset="0"/>
            </a:endParaRPr>
          </a:p>
          <a:p>
            <a:pPr marL="514350" indent="-514350" algn="just">
              <a:spcAft>
                <a:spcPts val="1000"/>
              </a:spcAft>
              <a:buAutoNum type="arabicPeriod"/>
            </a:pPr>
            <a:r>
              <a:rPr lang="pl-PL" sz="2000" dirty="0">
                <a:solidFill>
                  <a:srgbClr val="002060"/>
                </a:solidFill>
                <a:latin typeface="Roboto Bk" pitchFamily="2" charset="0"/>
                <a:ea typeface="Roboto Bk" pitchFamily="2" charset="0"/>
              </a:rPr>
              <a:t>Budowa pętli autobusowej obrębie przejścia podziemnego</a:t>
            </a:r>
          </a:p>
          <a:p>
            <a:pPr marL="514350" indent="-514350" algn="just">
              <a:spcAft>
                <a:spcPts val="1000"/>
              </a:spcAft>
              <a:buAutoNum type="arabicPeriod"/>
            </a:pPr>
            <a:endParaRPr lang="pl-PL" sz="2000" dirty="0">
              <a:solidFill>
                <a:srgbClr val="002060"/>
              </a:solidFill>
              <a:latin typeface="Roboto Bk" pitchFamily="2" charset="0"/>
              <a:ea typeface="Roboto Bk" pitchFamily="2" charset="0"/>
            </a:endParaRPr>
          </a:p>
          <a:p>
            <a:pPr marL="514350" indent="-514350" algn="just">
              <a:spcAft>
                <a:spcPts val="1000"/>
              </a:spcAft>
              <a:buAutoNum type="arabicPeriod"/>
            </a:pPr>
            <a:r>
              <a:rPr lang="pl-PL" sz="2000" dirty="0">
                <a:solidFill>
                  <a:srgbClr val="002060"/>
                </a:solidFill>
                <a:latin typeface="Roboto Bk" pitchFamily="2" charset="0"/>
                <a:ea typeface="Roboto Bk" pitchFamily="2" charset="0"/>
              </a:rPr>
              <a:t>Poprawa bezpieczeństwa mieszkańców poprzez realizację bezpiecznych przejść dla pieszych</a:t>
            </a:r>
          </a:p>
          <a:p>
            <a:pPr marL="514350" indent="-514350" algn="just">
              <a:spcAft>
                <a:spcPts val="1000"/>
              </a:spcAft>
              <a:buAutoNum type="arabicPeriod"/>
            </a:pPr>
            <a:endParaRPr lang="pl-PL" sz="2000" dirty="0">
              <a:solidFill>
                <a:srgbClr val="002060"/>
              </a:solidFill>
              <a:latin typeface="Roboto Bk" pitchFamily="2" charset="0"/>
              <a:ea typeface="Roboto Bk" pitchFamily="2" charset="0"/>
            </a:endParaRPr>
          </a:p>
          <a:p>
            <a:pPr marL="514350" indent="-514350" algn="just">
              <a:spcAft>
                <a:spcPts val="1000"/>
              </a:spcAft>
              <a:buAutoNum type="arabicPeriod"/>
            </a:pPr>
            <a:r>
              <a:rPr lang="pl-PL" sz="2000" dirty="0">
                <a:solidFill>
                  <a:srgbClr val="002060"/>
                </a:solidFill>
                <a:latin typeface="Roboto Bk" pitchFamily="2" charset="0"/>
                <a:ea typeface="Roboto Bk" pitchFamily="2" charset="0"/>
              </a:rPr>
              <a:t>Realizacja fragmentów wewnętrznego układu drogowego osiedla</a:t>
            </a:r>
          </a:p>
          <a:p>
            <a:pPr marL="514350" indent="-514350" algn="just">
              <a:spcAft>
                <a:spcPts val="1000"/>
              </a:spcAft>
              <a:buAutoNum type="arabicPeriod"/>
            </a:pPr>
            <a:endParaRPr lang="pl-PL" sz="2000" dirty="0">
              <a:solidFill>
                <a:srgbClr val="002060"/>
              </a:solidFill>
              <a:latin typeface="Roboto Bk" pitchFamily="2" charset="0"/>
              <a:ea typeface="Roboto Bk" pitchFamily="2" charset="0"/>
            </a:endParaRPr>
          </a:p>
          <a:p>
            <a:pPr marL="514350" indent="-514350" algn="just">
              <a:spcAft>
                <a:spcPts val="1000"/>
              </a:spcAft>
              <a:buAutoNum type="arabicPeriod"/>
            </a:pPr>
            <a:r>
              <a:rPr lang="pl-PL" sz="2000" dirty="0">
                <a:solidFill>
                  <a:srgbClr val="002060"/>
                </a:solidFill>
                <a:latin typeface="Roboto Bk" pitchFamily="2" charset="0"/>
                <a:ea typeface="Roboto Bk" pitchFamily="2" charset="0"/>
              </a:rPr>
              <a:t>Realizacja terenu rekreacyjnego na osiedlu</a:t>
            </a:r>
          </a:p>
          <a:p>
            <a:pPr algn="just"/>
            <a:endParaRPr lang="pl-PL" sz="2000" dirty="0">
              <a:solidFill>
                <a:srgbClr val="002060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3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3387634" y="360318"/>
            <a:ext cx="5676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l-PL" b="1" dirty="0" smtClean="0">
                <a:solidFill>
                  <a:srgbClr val="FF9900"/>
                </a:solidFill>
                <a:latin typeface="Roboto Bk" pitchFamily="2" charset="0"/>
                <a:ea typeface="Roboto Bk" pitchFamily="2" charset="0"/>
              </a:rPr>
              <a:t>CO SIĘ WYDARZY ?  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2378284" y="838540"/>
            <a:ext cx="6765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tx2"/>
                </a:solidFill>
                <a:latin typeface="Roboto" pitchFamily="2" charset="0"/>
                <a:ea typeface="Roboto" pitchFamily="2" charset="0"/>
              </a:rPr>
              <a:t>Realizacja elementów podstawowego układu drogowego </a:t>
            </a:r>
            <a:r>
              <a:rPr lang="pl-PL" b="1" dirty="0" smtClean="0">
                <a:solidFill>
                  <a:schemeClr val="tx2"/>
                </a:solidFill>
                <a:latin typeface="Roboto" pitchFamily="2" charset="0"/>
                <a:ea typeface="Roboto" pitchFamily="2" charset="0"/>
              </a:rPr>
              <a:t/>
            </a:r>
            <a:br>
              <a:rPr lang="pl-PL" b="1" dirty="0" smtClean="0">
                <a:solidFill>
                  <a:schemeClr val="tx2"/>
                </a:solidFill>
                <a:latin typeface="Roboto" pitchFamily="2" charset="0"/>
                <a:ea typeface="Roboto" pitchFamily="2" charset="0"/>
              </a:rPr>
            </a:br>
            <a:r>
              <a:rPr lang="pl-PL" b="1" dirty="0" smtClean="0">
                <a:solidFill>
                  <a:schemeClr val="tx2"/>
                </a:solidFill>
                <a:latin typeface="Roboto" pitchFamily="2" charset="0"/>
                <a:ea typeface="Roboto" pitchFamily="2" charset="0"/>
              </a:rPr>
              <a:t>w </a:t>
            </a:r>
            <a:r>
              <a:rPr lang="pl-PL" b="1" dirty="0">
                <a:solidFill>
                  <a:schemeClr val="tx2"/>
                </a:solidFill>
                <a:latin typeface="Roboto" pitchFamily="2" charset="0"/>
                <a:ea typeface="Roboto" pitchFamily="2" charset="0"/>
              </a:rPr>
              <a:t>obrębie </a:t>
            </a:r>
            <a:r>
              <a:rPr lang="pl-PL" b="1" dirty="0" smtClean="0">
                <a:solidFill>
                  <a:schemeClr val="tx2"/>
                </a:solidFill>
                <a:latin typeface="Roboto" pitchFamily="2" charset="0"/>
                <a:ea typeface="Roboto" pitchFamily="2" charset="0"/>
              </a:rPr>
              <a:t>osiedla</a:t>
            </a:r>
          </a:p>
          <a:p>
            <a:pPr algn="ctr"/>
            <a:r>
              <a:rPr lang="pl-PL" b="1" dirty="0">
                <a:solidFill>
                  <a:schemeClr val="tx2"/>
                </a:solidFill>
                <a:latin typeface="Roboto" pitchFamily="2" charset="0"/>
                <a:ea typeface="Roboto" pitchFamily="2" charset="0"/>
              </a:rPr>
              <a:t>Budowa pętli autobusowej w obrębie przejścia podziemnego</a:t>
            </a:r>
          </a:p>
          <a:p>
            <a:pPr algn="ctr"/>
            <a:endParaRPr lang="pl-PL" b="1" dirty="0">
              <a:solidFill>
                <a:schemeClr val="tx2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/>
          <a:srcRect l="11015" t="15879" r="9502" b="9869"/>
          <a:stretch/>
        </p:blipFill>
        <p:spPr>
          <a:xfrm>
            <a:off x="-66540" y="2215981"/>
            <a:ext cx="9358924" cy="4917988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0" y="1372029"/>
            <a:ext cx="2446293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Okres realizacji</a:t>
            </a:r>
          </a:p>
          <a:p>
            <a:r>
              <a:rPr lang="pl-PL" sz="2400" b="1" dirty="0" smtClean="0">
                <a:solidFill>
                  <a:srgbClr val="FF9900"/>
                </a:solidFill>
                <a:latin typeface="Roboto" pitchFamily="2" charset="0"/>
                <a:ea typeface="Roboto" pitchFamily="2" charset="0"/>
              </a:rPr>
              <a:t>2018-2019</a:t>
            </a:r>
            <a:endParaRPr lang="pl-PL" sz="2400" b="1" dirty="0" smtClean="0">
              <a:solidFill>
                <a:srgbClr val="FF9900"/>
              </a:solidFill>
              <a:latin typeface="Roboto" pitchFamily="2" charset="0"/>
              <a:ea typeface="Roboto" pitchFamily="2" charset="0"/>
            </a:endParaRPr>
          </a:p>
          <a:p>
            <a:endParaRPr lang="pl-PL" b="1" dirty="0" smtClean="0">
              <a:latin typeface="Roboto" pitchFamily="2" charset="0"/>
              <a:ea typeface="Roboto" pitchFamily="2" charset="0"/>
            </a:endParaRPr>
          </a:p>
          <a:p>
            <a:endParaRPr lang="pl-PL" b="1" dirty="0" smtClean="0">
              <a:latin typeface="Roboto" pitchFamily="2" charset="0"/>
              <a:ea typeface="Roboto" pitchFamily="2" charset="0"/>
            </a:endParaRPr>
          </a:p>
          <a:p>
            <a:r>
              <a:rPr lang="pl-PL" b="1" dirty="0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Szacunkowa wartość</a:t>
            </a:r>
          </a:p>
          <a:p>
            <a:r>
              <a:rPr lang="pl-PL" sz="2400" b="1" dirty="0" smtClean="0">
                <a:solidFill>
                  <a:srgbClr val="FF9900"/>
                </a:solidFill>
                <a:latin typeface="Roboto" pitchFamily="2" charset="0"/>
                <a:ea typeface="Roboto" pitchFamily="2" charset="0"/>
              </a:rPr>
              <a:t>5 mln zł</a:t>
            </a:r>
          </a:p>
          <a:p>
            <a:r>
              <a:rPr lang="pl-PL" sz="2400" b="1" dirty="0" smtClean="0">
                <a:solidFill>
                  <a:srgbClr val="FF9900"/>
                </a:solidFill>
                <a:latin typeface="Roboto" pitchFamily="2" charset="0"/>
                <a:ea typeface="Roboto" pitchFamily="2" charset="0"/>
              </a:rPr>
              <a:t>3 mln zł </a:t>
            </a:r>
            <a:r>
              <a:rPr lang="pl-PL" sz="1200" b="1" dirty="0" smtClean="0">
                <a:solidFill>
                  <a:srgbClr val="FF9900"/>
                </a:solidFill>
                <a:latin typeface="Roboto" pitchFamily="2" charset="0"/>
                <a:ea typeface="Roboto" pitchFamily="2" charset="0"/>
              </a:rPr>
              <a:t>(pętla)</a:t>
            </a:r>
            <a:endParaRPr lang="pl-PL" sz="1200" b="1" dirty="0">
              <a:solidFill>
                <a:srgbClr val="FF9900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81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5078</TotalTime>
  <Words>600</Words>
  <Application>Microsoft Office PowerPoint</Application>
  <PresentationFormat>Pokaz na ekranie (4:3)</PresentationFormat>
  <Paragraphs>187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Lato</vt:lpstr>
      <vt:lpstr>Roboto</vt:lpstr>
      <vt:lpstr>Roboto Bk</vt:lpstr>
      <vt:lpstr>Times New Roman</vt:lpstr>
      <vt:lpstr>Wingdings</vt:lpstr>
      <vt:lpstr>Motyw pakietu Office</vt:lpstr>
      <vt:lpstr>                   REWITALIZACJA   OSIEDLE MEKSYK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Jurecka</dc:creator>
  <cp:lastModifiedBy>Barbara Marchwicka</cp:lastModifiedBy>
  <cp:revision>173</cp:revision>
  <cp:lastPrinted>2016-06-22T14:23:49Z</cp:lastPrinted>
  <dcterms:created xsi:type="dcterms:W3CDTF">2016-06-22T10:03:55Z</dcterms:created>
  <dcterms:modified xsi:type="dcterms:W3CDTF">2017-01-13T11:29:40Z</dcterms:modified>
</cp:coreProperties>
</file>