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7" r:id="rId4"/>
    <p:sldId id="337" r:id="rId5"/>
    <p:sldId id="326" r:id="rId6"/>
    <p:sldId id="334" r:id="rId7"/>
    <p:sldId id="297" r:id="rId8"/>
    <p:sldId id="315" r:id="rId9"/>
    <p:sldId id="303" r:id="rId10"/>
    <p:sldId id="316" r:id="rId11"/>
    <p:sldId id="335" r:id="rId12"/>
    <p:sldId id="317" r:id="rId13"/>
    <p:sldId id="339" r:id="rId14"/>
    <p:sldId id="340" r:id="rId15"/>
    <p:sldId id="341" r:id="rId16"/>
    <p:sldId id="342" r:id="rId17"/>
    <p:sldId id="348" r:id="rId18"/>
    <p:sldId id="343" r:id="rId19"/>
    <p:sldId id="345" r:id="rId20"/>
    <p:sldId id="346" r:id="rId21"/>
    <p:sldId id="349" r:id="rId22"/>
    <p:sldId id="347" r:id="rId23"/>
    <p:sldId id="338" r:id="rId24"/>
    <p:sldId id="329" r:id="rId25"/>
    <p:sldId id="328" r:id="rId26"/>
  </p:sldIdLst>
  <p:sldSz cx="9144000" cy="6858000" type="screen4x3"/>
  <p:notesSz cx="9929813" cy="14357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Marchwicka" initials="BM" lastIdx="3" clrIdx="0">
    <p:extLst>
      <p:ext uri="{19B8F6BF-5375-455C-9EA6-DF929625EA0E}">
        <p15:presenceInfo xmlns:p15="http://schemas.microsoft.com/office/powerpoint/2012/main" userId="S-1-5-21-1301754703-702053462-2145498045-56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09" autoAdjust="0"/>
    <p:restoredTop sz="94660"/>
  </p:normalViewPr>
  <p:slideViewPr>
    <p:cSldViewPr snapToGrid="0">
      <p:cViewPr varScale="1">
        <p:scale>
          <a:sx n="78" d="100"/>
          <a:sy n="78" d="100"/>
        </p:scale>
        <p:origin x="2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14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992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73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62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0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95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44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49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97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68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25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5674E-5D71-479E-A6AA-CF48CC069CC6}" type="datetimeFigureOut">
              <a:rPr lang="pl-PL" smtClean="0"/>
              <a:t>2017-01-17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48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rewitalizacja@lis.gdynia.p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798" y="3472593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sz="4400" b="1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KONSULTACJE SPOŁECZNE</a:t>
            </a:r>
            <a:br>
              <a:rPr lang="pl-PL" sz="4400" b="1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sz="4400" b="1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PROJEKTU</a:t>
            </a:r>
            <a:br>
              <a:rPr lang="pl-PL" sz="4400" b="1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sz="4400" b="1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GMINNEGO PROGRAMU REWITALIZACJI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r>
              <a:rPr lang="pl-PL" sz="3200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OKSYWIE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sz="2400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/>
            </a:r>
            <a:br>
              <a:rPr lang="pl-PL" sz="2400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endParaRPr lang="pl-PL" sz="2200" b="1" dirty="0">
              <a:solidFill>
                <a:srgbClr val="FF990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6005384"/>
            <a:ext cx="9144000" cy="85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66253" y="6074726"/>
            <a:ext cx="8811491" cy="711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13.01.2017 r.</a:t>
            </a:r>
            <a:endParaRPr lang="pl-PL" dirty="0">
              <a:solidFill>
                <a:srgbClr val="FF9900"/>
              </a:solidFill>
              <a:latin typeface="Roboto Bk" pitchFamily="2" charset="0"/>
              <a:ea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240131" y="281792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63487" y="822380"/>
            <a:ext cx="7152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Integracja Oksywia Dolnego i Górnego poprzez utworzenie traktu oraz parku leśnego pomiędzy Żeglarzy i Bosmańską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7604" t="12963" r="24896" b="6481"/>
          <a:stretch/>
        </p:blipFill>
        <p:spPr>
          <a:xfrm>
            <a:off x="0" y="1701522"/>
            <a:ext cx="7681374" cy="515647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321965" y="1701522"/>
            <a:ext cx="2594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pPr algn="r"/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2018 -2019</a:t>
            </a:r>
          </a:p>
          <a:p>
            <a:pPr algn="r"/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pPr algn="r"/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pPr algn="r"/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pPr algn="r"/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3 mln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 flipH="1">
            <a:off x="4638673" y="2228850"/>
            <a:ext cx="238127" cy="314849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826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985555" y="739572"/>
            <a:ext cx="7069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Integracja Oksywia Dolnego i Górnego poprzez usprawnienie ruchu pieszych od ulic Arciszewskich i Makowskiego w kierunku dawnej wsi Oksywie</a:t>
            </a:r>
          </a:p>
        </p:txBody>
      </p:sp>
      <p:sp>
        <p:nvSpPr>
          <p:cNvPr id="9" name="Prostokąt 8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607990" y="2039437"/>
            <a:ext cx="24558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2018-2019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3 mln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10502" r="15595" b="23803"/>
          <a:stretch/>
        </p:blipFill>
        <p:spPr>
          <a:xfrm>
            <a:off x="425041" y="1608565"/>
            <a:ext cx="3692527" cy="496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45026" y="907273"/>
            <a:ext cx="778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Rozwój terenu rekreacyjnego na terenie V LO 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/>
            <a:r>
              <a:rPr lang="pl-PL" sz="20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przy </a:t>
            </a: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ulicy Dickmana </a:t>
            </a:r>
          </a:p>
          <a:p>
            <a:pPr algn="r">
              <a:spcAft>
                <a:spcPts val="1000"/>
              </a:spcAft>
            </a:pP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312218" y="1811568"/>
            <a:ext cx="221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2017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1 mln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36"/>
            <a:ext cx="6143849" cy="40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55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45026" y="907273"/>
            <a:ext cx="7780286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Zagospodarowanie przestrzeni publicznej w obrębie 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>
              <a:spcAft>
                <a:spcPts val="1000"/>
              </a:spcAft>
            </a:pPr>
            <a:r>
              <a:rPr lang="pl-PL" sz="20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ulicy </a:t>
            </a: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Arciszewskich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07989" y="2020162"/>
            <a:ext cx="221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2018-2019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870 </a:t>
            </a:r>
            <a:r>
              <a:rPr lang="pl-PL" sz="2400" b="1" dirty="0" err="1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tys</a:t>
            </a:r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08"/>
          <a:stretch/>
        </p:blipFill>
        <p:spPr>
          <a:xfrm>
            <a:off x="0" y="1485900"/>
            <a:ext cx="6400800" cy="499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26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45026" y="907273"/>
            <a:ext cx="778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Rozwój przestrzeni publicznej i przebudowa układu komunikacyjnego w obrębie centrum dawnej wsi Oksywie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07989" y="1792782"/>
            <a:ext cx="221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2020-2021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2,5 mln </a:t>
            </a:r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816"/>
          <a:stretch/>
        </p:blipFill>
        <p:spPr>
          <a:xfrm>
            <a:off x="0" y="1792782"/>
            <a:ext cx="6324600" cy="51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82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05481" y="907273"/>
            <a:ext cx="8219831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Wykorzystanie potencjału gospodarczego 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>
              <a:spcAft>
                <a:spcPts val="1000"/>
              </a:spcAft>
            </a:pPr>
            <a:r>
              <a:rPr lang="pl-PL" sz="20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oraz </a:t>
            </a: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poprawa warunków zamieszkiwania w obrębie Osady Rybackiej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411072" y="1921022"/>
            <a:ext cx="221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2019-2020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3 mln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27"/>
          <a:stretch/>
        </p:blipFill>
        <p:spPr>
          <a:xfrm>
            <a:off x="319731" y="1744728"/>
            <a:ext cx="5583654" cy="4975078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2363687" y="2363571"/>
            <a:ext cx="1928810" cy="18686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4578247" y="5927019"/>
            <a:ext cx="657369" cy="6240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636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05481" y="907273"/>
            <a:ext cx="8219831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Remonty wybranych elementów 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>
              <a:spcAft>
                <a:spcPts val="1000"/>
              </a:spcAft>
            </a:pPr>
            <a:r>
              <a:rPr lang="pl-PL" sz="20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w </a:t>
            </a: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mieszkalnych budynkach komunalnych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096872" y="1921022"/>
            <a:ext cx="22173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2018-2026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3,3 mln zł</a:t>
            </a:r>
          </a:p>
          <a:p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  <a:p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97" y="1921022"/>
            <a:ext cx="3305492" cy="220334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"/>
          <a:stretch/>
        </p:blipFill>
        <p:spPr>
          <a:xfrm>
            <a:off x="188571" y="1920094"/>
            <a:ext cx="3352980" cy="216480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5" y="4210835"/>
            <a:ext cx="3352978" cy="2235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42" y="4269674"/>
            <a:ext cx="3264708" cy="21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9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05481" y="907273"/>
            <a:ext cx="8219831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Remonty wybranych elementów 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>
              <a:spcAft>
                <a:spcPts val="1000"/>
              </a:spcAft>
            </a:pPr>
            <a:r>
              <a:rPr lang="pl-PL" sz="20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w </a:t>
            </a: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mieszkalnych budynkach komunalnych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096872" y="1921022"/>
            <a:ext cx="22173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2018-2026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3,3 mln zł</a:t>
            </a:r>
          </a:p>
          <a:p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  <a:p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21023"/>
            <a:ext cx="7054759" cy="47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44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05481" y="907273"/>
            <a:ext cx="8219831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Współpraca ze wspólnotami mieszkaniowymi 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>
              <a:spcAft>
                <a:spcPts val="1000"/>
              </a:spcAft>
            </a:pPr>
            <a:r>
              <a:rPr lang="pl-PL" sz="20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w </a:t>
            </a: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zakresie remontów i zagospodarowania przestrzeni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470"/>
            <a:ext cx="3271157" cy="218045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34" y="1743399"/>
            <a:ext cx="3271156" cy="218045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21450"/>
            <a:ext cx="3271157" cy="231037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34" y="4351364"/>
            <a:ext cx="3271156" cy="218045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926677" y="1921022"/>
            <a:ext cx="22173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2017-2019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2,5 mln zł</a:t>
            </a:r>
          </a:p>
          <a:p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  <a:p>
            <a:r>
              <a:rPr lang="pl-PL" sz="2400" b="1" dirty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TERMIN </a:t>
            </a:r>
          </a:p>
          <a:p>
            <a:r>
              <a:rPr lang="pl-PL" sz="2400" b="1" dirty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SKŁADANIA </a:t>
            </a:r>
          </a:p>
          <a:p>
            <a:r>
              <a:rPr lang="pl-PL" sz="2400" b="1" dirty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WNIOSKÓW:</a:t>
            </a:r>
          </a:p>
          <a:p>
            <a:r>
              <a:rPr lang="pl-PL" sz="2400" b="1" dirty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17.01.2017</a:t>
            </a:r>
          </a:p>
          <a:p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43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2551" y="1084896"/>
            <a:ext cx="8219831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Rozwój sieci kanalizacji deszczowej oraz kanalizacji sanitarnej 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>
              <a:spcAft>
                <a:spcPts val="1000"/>
              </a:spcAft>
            </a:pPr>
            <a:r>
              <a:rPr lang="pl-PL" sz="20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w </a:t>
            </a:r>
            <a:r>
              <a:rPr lang="pl-PL" sz="2000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obrębie Kępy Oksywskiej</a:t>
            </a: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926677" y="2131087"/>
            <a:ext cx="22173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2019-2020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940 tys. zł</a:t>
            </a:r>
          </a:p>
          <a:p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  <a:p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35161" t="12653" r="12581" b="13195"/>
          <a:stretch/>
        </p:blipFill>
        <p:spPr>
          <a:xfrm>
            <a:off x="498878" y="2043365"/>
            <a:ext cx="5777511" cy="46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0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/>
          <p:cNvSpPr txBox="1">
            <a:spLocks/>
          </p:cNvSpPr>
          <p:nvPr/>
        </p:nvSpPr>
        <p:spPr>
          <a:xfrm>
            <a:off x="457200" y="2003231"/>
            <a:ext cx="8229600" cy="41036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000" b="1" dirty="0" smtClean="0">
                <a:latin typeface="+mn-lt"/>
                <a:ea typeface="Roboto" pitchFamily="2" charset="0"/>
              </a:rPr>
              <a:t>Rewitalizacja </a:t>
            </a:r>
            <a:r>
              <a:rPr lang="pl-PL" sz="2000" dirty="0" smtClean="0">
                <a:solidFill>
                  <a:schemeClr val="tx1"/>
                </a:solidFill>
                <a:latin typeface="+mn-lt"/>
                <a:ea typeface="Roboto" pitchFamily="2" charset="0"/>
              </a:rPr>
              <a:t>to „proces wyprowadzania ze stanu kryzysowego obszarów zdegradowanych, prowadzony w sposób kompleksowy, poprzez zintegrowane działania na rzecz lokalnej społeczności, przestrzeni i gospodarki, skoncentrowane terytorialnie,  prowadzone przez interesariuszy rewitalizacji na podstawie gminnego programu rewitalizacji”¹.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 smtClean="0">
              <a:solidFill>
                <a:schemeClr val="accent1">
                  <a:lumMod val="75000"/>
                </a:schemeClr>
              </a:solidFill>
              <a:latin typeface="+mn-lt"/>
              <a:ea typeface="Roboto" pitchFamily="2" charset="0"/>
            </a:endParaRP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Roboto" pitchFamily="2" charset="0"/>
              </a:rPr>
              <a:t>Musi łączyć w sobie komponent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Roboto" pitchFamily="2" charset="0"/>
              </a:rPr>
              <a:t>inwestycji</a:t>
            </a:r>
            <a:r>
              <a:rPr lang="pl-PL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Roboto" pitchFamily="2" charset="0"/>
              </a:rPr>
              <a:t> (zmiany w przestrzeni) oraz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Roboto" pitchFamily="2" charset="0"/>
              </a:rPr>
              <a:t>społeczny</a:t>
            </a:r>
            <a:r>
              <a:rPr lang="pl-PL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Roboto" pitchFamily="2" charset="0"/>
              </a:rPr>
              <a:t> (praca z lokalną społecznością). Plan działania na terytoriach (Gminny 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" pitchFamily="2" charset="0"/>
              </a:rPr>
              <a:t>P</a:t>
            </a:r>
            <a:r>
              <a:rPr lang="pl-PL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Roboto" pitchFamily="2" charset="0"/>
              </a:rPr>
              <a:t>rogram Rewitalizacji) powinien być wypracowany w oparciu o partycypację, w dialogu z lokalną społecznością.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sz="1200" dirty="0" smtClean="0">
              <a:latin typeface="+mn-lt"/>
              <a:ea typeface="Roboto" pitchFamily="2" charset="0"/>
            </a:endParaRP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200" dirty="0" smtClean="0">
                <a:latin typeface="+mn-lt"/>
                <a:ea typeface="Roboto" pitchFamily="2" charset="0"/>
              </a:rPr>
              <a:t>¹Definicja z Ustawy o rewitalizacji z dnia 9 października 2015 r.</a:t>
            </a:r>
            <a:endParaRPr lang="pl-PL" sz="1200" dirty="0">
              <a:latin typeface="+mn-lt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39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04334" y="729650"/>
            <a:ext cx="8219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pl-PL" sz="20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Poprawa dostępności bulwaru w obrębie Osady Rybackiej</a:t>
            </a: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42" y="3652059"/>
            <a:ext cx="4978291" cy="33183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91" y="1236590"/>
            <a:ext cx="4165709" cy="277674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91" y="4193704"/>
            <a:ext cx="4165709" cy="27767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29554" b="9470"/>
          <a:stretch/>
        </p:blipFill>
        <p:spPr>
          <a:xfrm>
            <a:off x="-147484" y="1302493"/>
            <a:ext cx="4961734" cy="234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1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09600" y="729650"/>
            <a:ext cx="8346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Rozwój usług społecznych świadczonych </a:t>
            </a:r>
            <a:endParaRPr lang="pl-PL" sz="2000" b="1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/>
            <a:r>
              <a:rPr lang="pl-PL" sz="2000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na </a:t>
            </a:r>
            <a:r>
              <a:rPr lang="pl-PL" sz="2000" b="1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rzecz lokalnych społeczności w </a:t>
            </a:r>
            <a:r>
              <a:rPr lang="pl-PL" sz="2000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dzielnicy</a:t>
            </a:r>
          </a:p>
          <a:p>
            <a:pPr algn="r"/>
            <a:r>
              <a:rPr lang="pl-PL" sz="2000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sz="2000" b="1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/>
            <a:r>
              <a:rPr lang="pl-PL" sz="2000" b="1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Partycypacja społeczna i inicjatywy lokalne w procesie </a:t>
            </a:r>
            <a:r>
              <a:rPr lang="pl-PL" sz="2000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rewitalizacji</a:t>
            </a:r>
            <a:endParaRPr lang="pl-PL" sz="2000" b="1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>
              <a:spcAft>
                <a:spcPts val="1000"/>
              </a:spcAft>
            </a:pPr>
            <a:endParaRPr lang="pl-PL" sz="2000" b="1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664073" y="2360866"/>
            <a:ext cx="221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2018-2023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800 tys.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664073" y="4625324"/>
            <a:ext cx="221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2017-2022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400 tys.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0866"/>
            <a:ext cx="6589528" cy="43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14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098766" y="729650"/>
            <a:ext cx="6857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Rozwój usług społecznych świadczonych na rzecz lokalnych społeczności w dzielnicy </a:t>
            </a:r>
          </a:p>
          <a:p>
            <a:pPr algn="ctr"/>
            <a:r>
              <a:rPr lang="pl-PL" sz="2000" b="1" dirty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Partycypacja społeczna i inicjatywy lokalne w procesie </a:t>
            </a:r>
            <a:r>
              <a:rPr lang="pl-PL" sz="2000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rewitalizacji</a:t>
            </a:r>
            <a:endParaRPr lang="pl-PL" sz="2000" b="1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>
              <a:spcAft>
                <a:spcPts val="1000"/>
              </a:spcAft>
            </a:pPr>
            <a:endParaRPr lang="pl-PL" sz="2000" b="1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Zdj&amp;eogon;cie u&amp;zdot;ytkownika Inicjatywa Miast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6" y="2084173"/>
            <a:ext cx="6305175" cy="4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657417" y="2084173"/>
            <a:ext cx="221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2018-2026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580 </a:t>
            </a:r>
            <a:r>
              <a:rPr lang="pl-PL" sz="2400" b="1" dirty="0" err="1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tys</a:t>
            </a:r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57417" y="4348631"/>
            <a:ext cx="221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2019-2022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200 </a:t>
            </a:r>
            <a:r>
              <a:rPr lang="pl-PL" sz="2400" b="1" dirty="0" err="1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tys</a:t>
            </a:r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963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4716" y="1499092"/>
            <a:ext cx="88890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pl-PL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SIEĆ PRACY ZE SPOŁECZNOŚCIĄ LOKALNĄ</a:t>
            </a:r>
          </a:p>
          <a:p>
            <a:pPr marL="457200" indent="-457200">
              <a:buAutoNum type="arabicPeriod"/>
            </a:pPr>
            <a:endParaRPr lang="pl-PL" b="1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marL="457200" indent="-457200">
              <a:buAutoNum type="arabicPeriod"/>
            </a:pPr>
            <a:r>
              <a:rPr lang="pl-PL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ZMNIEJSZENIE LICZBY OSÓB ZALEŻNYCH OD POMOCY SPOŁĘCZNEJ, W TYM OSÓB POZOSTAJĄCYCH POZA RYNKIEM PRACY</a:t>
            </a:r>
          </a:p>
          <a:p>
            <a:pPr marL="457200" indent="-457200">
              <a:buAutoNum type="arabicPeriod"/>
            </a:pPr>
            <a:endParaRPr lang="pl-PL" b="1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marL="457200" indent="-457200">
              <a:buAutoNum type="arabicPeriod"/>
            </a:pPr>
            <a:r>
              <a:rPr lang="pl-PL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ZMNIEJSZENIE LICZBY OSÓB ZALEŻNYCH OD POMOCY SPOŁECZNEJ, MODEL ODDZIAŁYWANIA POMOCY SPOŁECZNEJ NA TERENACH REWITALIZOWANYCH</a:t>
            </a:r>
          </a:p>
          <a:p>
            <a:pPr marL="457200" indent="-457200">
              <a:buAutoNum type="arabicPeriod"/>
            </a:pPr>
            <a:endParaRPr lang="pl-PL" b="1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marL="457200" indent="-457200">
              <a:buAutoNum type="arabicPeriod"/>
            </a:pPr>
            <a:r>
              <a:rPr lang="pl-PL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WYRÓWNYWANIE SZANS W DOSTĘPIE DO EDUKACJI, KULTURY, SPORTU. MODEL ZWIĘKSZANIA OFERTY MIEJSKIEJ KIEROWANEJ DO MIESZKAŃCÓW NA TERENACH REWITALIZOWANYCH</a:t>
            </a:r>
          </a:p>
          <a:p>
            <a:pPr marL="457200" indent="-457200">
              <a:buAutoNum type="arabicPeriod"/>
            </a:pPr>
            <a:endParaRPr lang="pl-PL" b="1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marL="457200" indent="-457200">
              <a:buAutoNum type="arabicPeriod"/>
            </a:pPr>
            <a:r>
              <a:rPr lang="pl-PL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WŁĄCZANIE SPOŁECZNOŚCI LOKALNEJ W DZIAŁANIA NA TERENACH REWITALIZOWANYCH</a:t>
            </a:r>
          </a:p>
          <a:p>
            <a:pPr marL="457200" indent="-457200">
              <a:buAutoNum type="arabicPeriod"/>
            </a:pPr>
            <a:endParaRPr lang="pl-PL" b="1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marL="457200" indent="-457200">
              <a:buAutoNum type="arabicPeriod"/>
            </a:pPr>
            <a:r>
              <a:rPr lang="pl-PL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DZIAŁALNOŚĆ LOKALNYCH CENTRÓW W DZIELNICACH REWITALIZOWANYCH</a:t>
            </a:r>
          </a:p>
          <a:p>
            <a:pPr marL="457200" indent="-457200">
              <a:buAutoNum type="arabicPeriod"/>
            </a:pPr>
            <a:endParaRPr lang="pl-PL" b="1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marL="457200" indent="-457200">
              <a:buAutoNum type="arabicPeriod"/>
            </a:pPr>
            <a:r>
              <a:rPr lang="pl-PL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PROGRAM MINI GRANTÓW</a:t>
            </a:r>
          </a:p>
        </p:txBody>
      </p:sp>
      <p:sp>
        <p:nvSpPr>
          <p:cNvPr id="7" name="Prostokąt 6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387634" y="729650"/>
            <a:ext cx="4899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DZIAŁANIA HORYZONTALNE</a:t>
            </a:r>
          </a:p>
        </p:txBody>
      </p:sp>
    </p:spTree>
    <p:extLst>
      <p:ext uri="{BB962C8B-B14F-4D97-AF65-F5344CB8AC3E}">
        <p14:creationId xmlns:p14="http://schemas.microsoft.com/office/powerpoint/2010/main" val="1659685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983745" y="156302"/>
            <a:ext cx="6080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STRUKTURA BUDŻETU REWITALIZACJI DLA OKSYWIA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82997" y="60401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ŁĄCZNIE: </a:t>
            </a:r>
            <a:endParaRPr lang="pl-PL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r>
              <a:rPr lang="pl-PL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23 900 000 PLN</a:t>
            </a:r>
            <a:endParaRPr lang="pl-PL" dirty="0"/>
          </a:p>
        </p:txBody>
      </p:sp>
      <p:pic>
        <p:nvPicPr>
          <p:cNvPr id="1026" name="Wykres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/>
          <a:stretch/>
        </p:blipFill>
        <p:spPr bwMode="auto">
          <a:xfrm>
            <a:off x="2298357" y="525635"/>
            <a:ext cx="6765712" cy="633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876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59026" y="0"/>
            <a:ext cx="898497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b="1" dirty="0">
              <a:latin typeface="Roboto" pitchFamily="2" charset="0"/>
              <a:ea typeface="Roboto" pitchFamily="2" charset="0"/>
            </a:endParaRPr>
          </a:p>
          <a:p>
            <a:pPr lvl="0" algn="r"/>
            <a:r>
              <a:rPr lang="pl-PL" sz="2000" b="1" dirty="0" smtClean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Konsultacje społeczne</a:t>
            </a:r>
          </a:p>
          <a:p>
            <a:pPr lvl="0" algn="r"/>
            <a:r>
              <a:rPr lang="pl-PL" sz="2400" b="1" dirty="0" smtClean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11 </a:t>
            </a:r>
            <a:r>
              <a:rPr lang="pl-PL" sz="2400" b="1" dirty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stycznia 2017 – 10 lutego 2017</a:t>
            </a:r>
            <a:r>
              <a:rPr lang="pl-PL" b="1" dirty="0">
                <a:latin typeface="Roboto" pitchFamily="2" charset="0"/>
                <a:ea typeface="Roboto" pitchFamily="2" charset="0"/>
              </a:rPr>
              <a:t/>
            </a:r>
            <a:br>
              <a:rPr lang="pl-PL" b="1" dirty="0">
                <a:latin typeface="Roboto" pitchFamily="2" charset="0"/>
                <a:ea typeface="Roboto" pitchFamily="2" charset="0"/>
              </a:rPr>
            </a:b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pPr lvl="0"/>
            <a:r>
              <a:rPr lang="pl-PL" b="1" dirty="0" smtClean="0">
                <a:latin typeface="Roboto" pitchFamily="2" charset="0"/>
                <a:ea typeface="Roboto" pitchFamily="2" charset="0"/>
              </a:rPr>
              <a:t>Możliwość składania uwag do programu:</a:t>
            </a:r>
            <a:endParaRPr lang="pl-PL" dirty="0">
              <a:latin typeface="Roboto" pitchFamily="2" charset="0"/>
              <a:ea typeface="Roboto" pitchFamily="2" charset="0"/>
            </a:endParaRPr>
          </a:p>
          <a:p>
            <a:pPr lvl="0"/>
            <a:r>
              <a:rPr lang="pl-PL" dirty="0" smtClean="0">
                <a:latin typeface="Roboto" pitchFamily="2" charset="0"/>
                <a:ea typeface="Roboto" pitchFamily="2" charset="0"/>
              </a:rPr>
              <a:t>email: </a:t>
            </a:r>
            <a:r>
              <a:rPr lang="pl-PL" dirty="0" smtClean="0">
                <a:latin typeface="Roboto" pitchFamily="2" charset="0"/>
                <a:ea typeface="Roboto" pitchFamily="2" charset="0"/>
                <a:hlinkClick r:id="rId3"/>
              </a:rPr>
              <a:t>rewitalizacja@lis.gdynia.pl</a:t>
            </a:r>
            <a:r>
              <a:rPr lang="pl-PL" dirty="0" smtClean="0">
                <a:latin typeface="Roboto" pitchFamily="2" charset="0"/>
                <a:ea typeface="Roboto" pitchFamily="2" charset="0"/>
              </a:rPr>
              <a:t>,</a:t>
            </a:r>
          </a:p>
          <a:p>
            <a:pPr lvl="0"/>
            <a:r>
              <a:rPr lang="pl-PL" dirty="0" smtClean="0">
                <a:latin typeface="Roboto" pitchFamily="2" charset="0"/>
                <a:ea typeface="Roboto" pitchFamily="2" charset="0"/>
              </a:rPr>
              <a:t>Pocztą: </a:t>
            </a:r>
            <a:r>
              <a:rPr lang="pl-PL" b="1" dirty="0">
                <a:latin typeface="Roboto" pitchFamily="2" charset="0"/>
                <a:ea typeface="Roboto" pitchFamily="2" charset="0"/>
              </a:rPr>
              <a:t>Laboratorium Innowacji Społecznych, al. Zwycięstwa 96/98, Gdynia </a:t>
            </a:r>
            <a:r>
              <a:rPr lang="pl-PL" b="1" dirty="0" smtClean="0">
                <a:latin typeface="Roboto" pitchFamily="2" charset="0"/>
                <a:ea typeface="Roboto" pitchFamily="2" charset="0"/>
              </a:rPr>
              <a:t>81-451</a:t>
            </a:r>
          </a:p>
          <a:p>
            <a:pPr lvl="0"/>
            <a:r>
              <a:rPr lang="pl-PL" dirty="0" smtClean="0">
                <a:latin typeface="Roboto" pitchFamily="2" charset="0"/>
                <a:ea typeface="Roboto" pitchFamily="2" charset="0"/>
              </a:rPr>
              <a:t>Osobiście: </a:t>
            </a:r>
            <a:r>
              <a:rPr lang="pl-PL" b="1" dirty="0" smtClean="0">
                <a:latin typeface="Roboto" pitchFamily="2" charset="0"/>
                <a:ea typeface="Roboto" pitchFamily="2" charset="0"/>
              </a:rPr>
              <a:t>PPNT Gdynia, </a:t>
            </a:r>
            <a:r>
              <a:rPr lang="pl-PL" b="1" dirty="0">
                <a:latin typeface="Roboto" pitchFamily="2" charset="0"/>
                <a:ea typeface="Roboto" pitchFamily="2" charset="0"/>
              </a:rPr>
              <a:t>budynek IV, I piętro, pokój nr 103, w godzinach urzędowania biura </a:t>
            </a:r>
            <a:r>
              <a:rPr lang="pl-PL" b="1" dirty="0" smtClean="0">
                <a:latin typeface="Roboto" pitchFamily="2" charset="0"/>
                <a:ea typeface="Roboto" pitchFamily="2" charset="0"/>
              </a:rPr>
              <a:t>08.00-16.00</a:t>
            </a:r>
            <a:r>
              <a:rPr lang="pl-PL" dirty="0">
                <a:latin typeface="Roboto" pitchFamily="2" charset="0"/>
                <a:ea typeface="Roboto" pitchFamily="2" charset="0"/>
              </a:rPr>
              <a:t/>
            </a:r>
            <a:br>
              <a:rPr lang="pl-PL" dirty="0">
                <a:latin typeface="Roboto" pitchFamily="2" charset="0"/>
                <a:ea typeface="Roboto" pitchFamily="2" charset="0"/>
              </a:rPr>
            </a:br>
            <a:endParaRPr lang="pl-PL" dirty="0" smtClean="0">
              <a:latin typeface="Roboto" pitchFamily="2" charset="0"/>
              <a:ea typeface="Roboto" pitchFamily="2" charset="0"/>
            </a:endParaRPr>
          </a:p>
          <a:p>
            <a:pPr lvl="0"/>
            <a:r>
              <a:rPr lang="pl-PL" dirty="0" err="1" smtClean="0">
                <a:latin typeface="Roboto" pitchFamily="2" charset="0"/>
                <a:ea typeface="Roboto" pitchFamily="2" charset="0"/>
              </a:rPr>
              <a:t>Ogólnomiejskie</a:t>
            </a:r>
            <a:r>
              <a:rPr lang="pl-PL" dirty="0" smtClean="0">
                <a:latin typeface="Roboto" pitchFamily="2" charset="0"/>
                <a:ea typeface="Roboto" pitchFamily="2" charset="0"/>
              </a:rPr>
              <a:t> spotkanie konsultacyjne</a:t>
            </a:r>
          </a:p>
          <a:p>
            <a:pPr lvl="0"/>
            <a:r>
              <a:rPr lang="pl-PL" b="1" dirty="0" smtClean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Gdynia </a:t>
            </a:r>
            <a:r>
              <a:rPr lang="pl-PL" b="1" dirty="0" err="1" smtClean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Infobox</a:t>
            </a:r>
            <a:r>
              <a:rPr lang="pl-PL" b="1" dirty="0" smtClean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pl-PL" b="1" dirty="0" smtClean="0">
                <a:latin typeface="Roboto" pitchFamily="2" charset="0"/>
                <a:ea typeface="Roboto" pitchFamily="2" charset="0"/>
              </a:rPr>
              <a:t>wtorek 31 </a:t>
            </a:r>
            <a:r>
              <a:rPr lang="pl-PL" b="1" dirty="0">
                <a:latin typeface="Roboto" pitchFamily="2" charset="0"/>
                <a:ea typeface="Roboto" pitchFamily="2" charset="0"/>
              </a:rPr>
              <a:t>stycznia </a:t>
            </a:r>
            <a:r>
              <a:rPr lang="pl-PL" b="1" dirty="0" smtClean="0">
                <a:latin typeface="Roboto" pitchFamily="2" charset="0"/>
                <a:ea typeface="Roboto" pitchFamily="2" charset="0"/>
              </a:rPr>
              <a:t>w godzinach 17-19 </a:t>
            </a:r>
            <a:endParaRPr lang="pl-PL" b="1" dirty="0" smtClean="0">
              <a:solidFill>
                <a:srgbClr val="0070C0"/>
              </a:solidFill>
              <a:latin typeface="Roboto" pitchFamily="2" charset="0"/>
              <a:ea typeface="Roboto" pitchFamily="2" charset="0"/>
            </a:endParaRPr>
          </a:p>
          <a:p>
            <a:pPr lvl="0"/>
            <a:endParaRPr lang="pl-PL" b="1" dirty="0">
              <a:latin typeface="Roboto" pitchFamily="2" charset="0"/>
              <a:ea typeface="Roboto" pitchFamily="2" charset="0"/>
            </a:endParaRPr>
          </a:p>
          <a:p>
            <a:r>
              <a:rPr lang="pl-PL" dirty="0" smtClean="0">
                <a:latin typeface="Roboto" pitchFamily="2" charset="0"/>
                <a:ea typeface="Roboto" pitchFamily="2" charset="0"/>
              </a:rPr>
              <a:t>Mobilny punkt konsultacyjny: </a:t>
            </a:r>
            <a:r>
              <a:rPr lang="pl-PL" b="1" dirty="0" smtClean="0">
                <a:latin typeface="Roboto" pitchFamily="2" charset="0"/>
                <a:ea typeface="Roboto" pitchFamily="2" charset="0"/>
              </a:rPr>
              <a:t/>
            </a:r>
            <a:br>
              <a:rPr lang="pl-PL" b="1" dirty="0" smtClean="0">
                <a:latin typeface="Roboto" pitchFamily="2" charset="0"/>
                <a:ea typeface="Roboto" pitchFamily="2" charset="0"/>
              </a:rPr>
            </a:br>
            <a:r>
              <a:rPr lang="pl-PL" b="1" dirty="0" smtClean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Placówka </a:t>
            </a:r>
            <a:r>
              <a:rPr lang="pl-PL" b="1" dirty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wsparcia dziennego "Kreatywni", przy ul. płk. Dąbka 52</a:t>
            </a:r>
            <a:r>
              <a:rPr lang="pl-PL" dirty="0"/>
              <a:t>, </a:t>
            </a:r>
            <a:endParaRPr lang="pl-PL" dirty="0" smtClean="0"/>
          </a:p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24 </a:t>
            </a:r>
            <a:r>
              <a:rPr lang="pl-PL" b="1" dirty="0">
                <a:latin typeface="Roboto" pitchFamily="2" charset="0"/>
                <a:ea typeface="Roboto" pitchFamily="2" charset="0"/>
              </a:rPr>
              <a:t>stycznia w godzinach 9-13 i 1 lutego w godzinach 15-19 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>
              <a:latin typeface="Roboto" pitchFamily="2" charset="0"/>
              <a:ea typeface="Roboto" pitchFamily="2" charset="0"/>
            </a:endParaRPr>
          </a:p>
          <a:p>
            <a:r>
              <a:rPr lang="pl-PL" b="1" dirty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Placówka wsparcia rodziny i dziecka "</a:t>
            </a:r>
            <a:r>
              <a:rPr lang="pl-PL" b="1" dirty="0" err="1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Światłowcy</a:t>
            </a:r>
            <a:r>
              <a:rPr lang="pl-PL" b="1" dirty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" przy ul. Żeglarzy 5</a:t>
            </a:r>
            <a:r>
              <a:rPr lang="pl-PL" dirty="0"/>
              <a:t>, </a:t>
            </a:r>
            <a:endParaRPr lang="pl-PL" dirty="0" smtClean="0"/>
          </a:p>
          <a:p>
            <a:r>
              <a:rPr lang="pl-PL" b="1" dirty="0">
                <a:latin typeface="Roboto" pitchFamily="2" charset="0"/>
                <a:ea typeface="Roboto" pitchFamily="2" charset="0"/>
              </a:rPr>
              <a:t>26 stycznia w godzinach 10-14 i 8 lutego w godzinach 15-19.</a:t>
            </a:r>
          </a:p>
          <a:p>
            <a:pPr lvl="0"/>
            <a:endParaRPr lang="pl-PL" b="1" dirty="0">
              <a:latin typeface="Roboto" pitchFamily="2" charset="0"/>
              <a:ea typeface="Roboto" pitchFamily="2" charset="0"/>
            </a:endParaRPr>
          </a:p>
          <a:p>
            <a:pPr lvl="0"/>
            <a:r>
              <a:rPr lang="pl-PL" dirty="0" smtClean="0">
                <a:latin typeface="Roboto" pitchFamily="2" charset="0"/>
                <a:ea typeface="Roboto" pitchFamily="2" charset="0"/>
              </a:rPr>
              <a:t>Dokument dostępny do wglądu:</a:t>
            </a:r>
          </a:p>
          <a:p>
            <a:pPr lvl="0"/>
            <a:r>
              <a:rPr lang="pl-PL" b="1" dirty="0" err="1" smtClean="0">
                <a:latin typeface="Roboto" pitchFamily="2" charset="0"/>
                <a:ea typeface="Roboto" pitchFamily="2" charset="0"/>
              </a:rPr>
              <a:t>Infobox</a:t>
            </a:r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pPr lvl="0"/>
            <a:r>
              <a:rPr lang="pl-PL" b="1" dirty="0" smtClean="0">
                <a:latin typeface="Roboto" pitchFamily="2" charset="0"/>
                <a:ea typeface="Roboto" pitchFamily="2" charset="0"/>
              </a:rPr>
              <a:t>Siedziba Gdynia OdNowa, Laboratorium Innowacji Społecznych</a:t>
            </a:r>
          </a:p>
          <a:p>
            <a:pPr lvl="0"/>
            <a:r>
              <a:rPr lang="pl-PL" b="1" dirty="0" smtClean="0">
                <a:latin typeface="Roboto" pitchFamily="2" charset="0"/>
                <a:ea typeface="Roboto" pitchFamily="2" charset="0"/>
              </a:rPr>
              <a:t>www.gdynia.pl/rewitalizacja </a:t>
            </a:r>
            <a:endParaRPr lang="pl-PL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291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5"/>
          <a:stretch/>
        </p:blipFill>
        <p:spPr>
          <a:xfrm>
            <a:off x="2713317" y="0"/>
            <a:ext cx="6505303" cy="6858000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139458" y="2343434"/>
            <a:ext cx="2746617" cy="3619216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200" b="1" dirty="0" smtClean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POWIERZCHNIA TERENU</a:t>
            </a:r>
            <a:r>
              <a:rPr lang="pl-PL" sz="1200" dirty="0" smtClean="0">
                <a:latin typeface="Roboto" pitchFamily="2" charset="0"/>
                <a:ea typeface="Roboto" pitchFamily="2" charset="0"/>
              </a:rPr>
              <a:t>: 194 ha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200" b="1" dirty="0" smtClean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LICZBA LUDNOŚCI: </a:t>
            </a:r>
            <a:r>
              <a:rPr lang="pl-PL" sz="1200" dirty="0" smtClean="0">
                <a:latin typeface="Roboto" pitchFamily="2" charset="0"/>
                <a:ea typeface="Roboto" pitchFamily="2" charset="0"/>
              </a:rPr>
              <a:t>2529 OSÓB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200" dirty="0" smtClean="0">
                <a:latin typeface="Roboto" pitchFamily="2" charset="0"/>
                <a:ea typeface="Roboto" pitchFamily="2" charset="0"/>
              </a:rPr>
              <a:t>(ok 17% populacji całej dzielnicy)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200" b="1" dirty="0" smtClean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OKRES </a:t>
            </a:r>
            <a:r>
              <a:rPr lang="pl-PL" sz="1200" b="1" dirty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TRWANIA </a:t>
            </a:r>
            <a:endParaRPr lang="pl-PL" sz="1200" b="1" dirty="0" smtClean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200" b="1" dirty="0" smtClean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PROCESU REWITALIZACJI:</a:t>
            </a:r>
            <a:endParaRPr lang="pl-PL" sz="1200" b="1" dirty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200" b="1" dirty="0" smtClean="0">
                <a:latin typeface="Roboto" pitchFamily="2" charset="0"/>
                <a:ea typeface="Roboto" pitchFamily="2" charset="0"/>
              </a:rPr>
              <a:t>2017-2026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200" b="1" dirty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ŁĄCZNA KWOTA WSPARCIA: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600" b="1" u="sng" dirty="0" smtClean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23 900 </a:t>
            </a:r>
            <a:r>
              <a:rPr lang="pl-PL" sz="1600" b="1" u="sng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000 PLN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sz="12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39458" y="1284825"/>
            <a:ext cx="5842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OBSZAR OKSYWIA </a:t>
            </a:r>
          </a:p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WSKAZANY </a:t>
            </a:r>
          </a:p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DO REWITALIZACJI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4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465081" y="316508"/>
            <a:ext cx="6113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KONSULTACJE I POZNAWANIE OKSYWIA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465081" y="1031494"/>
            <a:ext cx="627479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SPACERY BADAWCZE </a:t>
            </a:r>
          </a:p>
          <a:p>
            <a:r>
              <a:rPr lang="pl-PL" dirty="0">
                <a:latin typeface="Roboto" pitchFamily="2" charset="0"/>
                <a:ea typeface="Roboto" pitchFamily="2" charset="0"/>
              </a:rPr>
              <a:t>	</a:t>
            </a:r>
            <a:r>
              <a:rPr lang="pl-PL" dirty="0" smtClean="0">
                <a:latin typeface="Roboto" pitchFamily="2" charset="0"/>
                <a:ea typeface="Roboto" pitchFamily="2" charset="0"/>
              </a:rPr>
              <a:t>PAŹDZIERNIK – LISTOPAD 2015 – 19 SPACERÓW</a:t>
            </a:r>
          </a:p>
          <a:p>
            <a:endParaRPr lang="pl-PL" dirty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SPACERY Z OSOBAMI Z NIEPEŁNOSPRAWNOŚCIAMI</a:t>
            </a:r>
          </a:p>
          <a:p>
            <a:r>
              <a:rPr lang="pl-PL" dirty="0">
                <a:latin typeface="Roboto" pitchFamily="2" charset="0"/>
                <a:ea typeface="Roboto" pitchFamily="2" charset="0"/>
              </a:rPr>
              <a:t>	</a:t>
            </a:r>
            <a:r>
              <a:rPr lang="pl-PL" dirty="0" smtClean="0">
                <a:latin typeface="Roboto" pitchFamily="2" charset="0"/>
                <a:ea typeface="Roboto" pitchFamily="2" charset="0"/>
              </a:rPr>
              <a:t>PAŹDZIERNIK – GRUDZIEŃ 2015 – 24 SPACERY</a:t>
            </a:r>
          </a:p>
          <a:p>
            <a:endParaRPr lang="pl-PL" dirty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MAPY SENTYMENTALNE I DZIAŁANIA TOŻSAMOŚCIOWE</a:t>
            </a:r>
          </a:p>
          <a:p>
            <a:endParaRPr lang="pl-PL" dirty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PANEL OBYWATELSKI</a:t>
            </a:r>
          </a:p>
          <a:p>
            <a:r>
              <a:rPr lang="pl-PL" dirty="0">
                <a:latin typeface="Roboto" pitchFamily="2" charset="0"/>
                <a:ea typeface="Roboto" pitchFamily="2" charset="0"/>
              </a:rPr>
              <a:t>	</a:t>
            </a:r>
            <a:r>
              <a:rPr lang="pl-PL" dirty="0" smtClean="0">
                <a:latin typeface="Roboto" pitchFamily="2" charset="0"/>
                <a:ea typeface="Roboto" pitchFamily="2" charset="0"/>
              </a:rPr>
              <a:t>CZERWIEC – PAŹDZIERNIK 2016 – 45 BADANYCH</a:t>
            </a:r>
          </a:p>
          <a:p>
            <a:pPr marL="342900" indent="-342900">
              <a:buAutoNum type="arabicPeriod"/>
            </a:pPr>
            <a:endParaRPr lang="pl-PL" dirty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SPOTKANIA W SPRAWIE REWITALIZACJI</a:t>
            </a:r>
          </a:p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SPOTKANIA W SPRAWIE BUDŻETU OBYWATELSKIEGO</a:t>
            </a:r>
          </a:p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SPOTKANIA ZE WSPÓLNOTAMI MIESZKANIOWYMI</a:t>
            </a:r>
          </a:p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SPOTKANIA Z INTERESARIUSZAMI SPOŁECZNYMI</a:t>
            </a:r>
          </a:p>
          <a:p>
            <a:r>
              <a:rPr lang="pl-PL" b="1" dirty="0" smtClean="0">
                <a:latin typeface="Roboto" pitchFamily="2" charset="0"/>
                <a:ea typeface="Roboto" pitchFamily="2" charset="0"/>
              </a:rPr>
              <a:t>SPOTKANIA Z RADĄ DZIELNICY</a:t>
            </a:r>
          </a:p>
          <a:p>
            <a:pPr marL="342900" indent="-342900">
              <a:buAutoNum type="arabicPeriod"/>
            </a:pPr>
            <a:endParaRPr lang="pl-PL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32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3848100" y="342900"/>
            <a:ext cx="5206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DLACZEGO REWITALIZACJA ?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/>
          <a:srcRect l="54912" t="22281" r="29123" b="17524"/>
          <a:stretch/>
        </p:blipFill>
        <p:spPr>
          <a:xfrm>
            <a:off x="672218" y="3341875"/>
            <a:ext cx="1511995" cy="3206760"/>
          </a:xfrm>
          <a:prstGeom prst="rect">
            <a:avLst/>
          </a:prstGeom>
        </p:spPr>
      </p:pic>
      <p:pic>
        <p:nvPicPr>
          <p:cNvPr id="1026" name="Obraz 3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az 3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6"/>
          <a:srcRect l="10964" t="43458" r="9751" b="10154"/>
          <a:stretch/>
        </p:blipFill>
        <p:spPr>
          <a:xfrm>
            <a:off x="3990975" y="2312194"/>
            <a:ext cx="5064124" cy="423644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7"/>
          <a:srcRect l="16037" t="18356" r="40361" b="65587"/>
          <a:stretch/>
        </p:blipFill>
        <p:spPr>
          <a:xfrm>
            <a:off x="336363" y="1167248"/>
            <a:ext cx="3695700" cy="19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6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72" y="0"/>
            <a:ext cx="485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9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848100" y="342900"/>
            <a:ext cx="5206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</a:t>
            </a:r>
            <a:r>
              <a:rPr lang="pl-PL" sz="1200" b="1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WIĄZKI DZIAŁAŃ REWITALIZACYJNYCH</a:t>
            </a:r>
            <a:endParaRPr lang="pl-PL" sz="1200" b="1" cap="all" spc="200" dirty="0">
              <a:solidFill>
                <a:schemeClr val="tx2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816" y="1447800"/>
            <a:ext cx="8272960" cy="516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spcAft>
                <a:spcPts val="1000"/>
              </a:spcAft>
              <a:buAutoNum type="arabicPeriod"/>
            </a:pPr>
            <a:r>
              <a:rPr lang="pl-PL" sz="2400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Rozwój sieci przestrzeni publicznych integrujących Oksywie podzielone na część górną i dolną</a:t>
            </a:r>
          </a:p>
          <a:p>
            <a:pPr marL="514350" indent="-514350" algn="ctr">
              <a:spcAft>
                <a:spcPts val="1000"/>
              </a:spcAft>
              <a:buFontTx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Tworzenie i rozwój atrakcyjnych miejsc integracji społecznej i spędzania czasu </a:t>
            </a:r>
            <a:r>
              <a:rPr lang="pl-PL" sz="2400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wolnego</a:t>
            </a:r>
          </a:p>
          <a:p>
            <a:pPr marL="514350" indent="-514350" algn="ctr">
              <a:spcAft>
                <a:spcPts val="1000"/>
              </a:spcAft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Rozwijanie</a:t>
            </a:r>
            <a:r>
              <a:rPr lang="pl-PL" sz="2400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 walorów turystycznych dzielnicy</a:t>
            </a:r>
          </a:p>
          <a:p>
            <a:pPr marL="514350" indent="-514350" algn="ctr">
              <a:spcAft>
                <a:spcPts val="1000"/>
              </a:spcAft>
              <a:buFontTx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Podnoszenie jakości warunków mieszkaniowych, zwłaszcza w budynkach socjalnych, komunalnych, historycznych</a:t>
            </a:r>
          </a:p>
          <a:p>
            <a:pPr marL="514350" indent="-514350" algn="ctr">
              <a:spcAft>
                <a:spcPts val="1000"/>
              </a:spcAft>
              <a:buAutoNum type="arabicPeriod"/>
            </a:pPr>
            <a:r>
              <a:rPr lang="pl-PL" sz="2400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Tworzenie lokalnych przestrzeni sąsiedzkich w sąsiedztwie budynków socjalnych i komunalnych</a:t>
            </a:r>
          </a:p>
          <a:p>
            <a:pPr marL="514350" indent="-514350" algn="ctr">
              <a:spcAft>
                <a:spcPts val="1000"/>
              </a:spcAft>
              <a:buAutoNum type="arabicPeriod"/>
            </a:pPr>
            <a:r>
              <a:rPr lang="pl-PL" sz="2400" dirty="0" smtClean="0">
                <a:solidFill>
                  <a:srgbClr val="002060"/>
                </a:solidFill>
                <a:latin typeface="Roboto Bk" pitchFamily="2" charset="0"/>
                <a:ea typeface="Roboto Bk" pitchFamily="2" charset="0"/>
              </a:rPr>
              <a:t>Zwiększanie dostępności do infrastruktury technicznej – m.in. drogi, kanalizacja sanitarna</a:t>
            </a:r>
            <a:endParaRPr lang="pl-PL" sz="24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75776" y="729650"/>
            <a:ext cx="6990324" cy="1390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Utworzenie centrum sąsiedzkiego </a:t>
            </a:r>
            <a:r>
              <a:rPr lang="pl-PL" b="1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 budynku dawnego </a:t>
            </a:r>
          </a:p>
          <a:p>
            <a:pPr algn="r"/>
            <a:r>
              <a:rPr lang="pl-PL" b="1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Zespołu Szkół Rzemiosła i Handlu</a:t>
            </a:r>
            <a:endParaRPr lang="pl-PL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  <a:p>
            <a:pPr algn="r">
              <a:spcAft>
                <a:spcPts val="1000"/>
              </a:spcAft>
            </a:pPr>
            <a:r>
              <a:rPr lang="pl-PL" sz="20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sz="2000" dirty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  <a:p>
            <a:pPr algn="r">
              <a:spcAft>
                <a:spcPts val="1000"/>
              </a:spcAft>
            </a:pPr>
            <a:endParaRPr lang="pl-PL" sz="2000" dirty="0" smtClean="0">
              <a:solidFill>
                <a:schemeClr val="tx2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178731" y="1770649"/>
            <a:ext cx="2455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2017 -2018</a:t>
            </a: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2,5 mln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874"/>
          <a:stretch/>
        </p:blipFill>
        <p:spPr>
          <a:xfrm>
            <a:off x="321276" y="3954001"/>
            <a:ext cx="5511114" cy="34577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9" t="57486" r="53470" b="276"/>
          <a:stretch/>
        </p:blipFill>
        <p:spPr>
          <a:xfrm rot="16200000">
            <a:off x="1242632" y="376731"/>
            <a:ext cx="2531579" cy="437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3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068287" y="729650"/>
            <a:ext cx="682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Poprawa dostępności oraz rozwój infrastruktury dla potrzeb rozwoju usług społecznych w obrębie Oksywia Górnego</a:t>
            </a:r>
            <a:endParaRPr lang="pl-PL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387634" y="360318"/>
            <a:ext cx="5676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CO SIĘ WYDARZY ?   </a:t>
            </a:r>
            <a:r>
              <a:rPr lang="pl-PL" sz="1200" dirty="0" smtClean="0">
                <a:solidFill>
                  <a:schemeClr val="tx2"/>
                </a:solidFill>
                <a:latin typeface="Roboto Bk" pitchFamily="2" charset="0"/>
                <a:ea typeface="Roboto Bk" pitchFamily="2" charset="0"/>
              </a:rPr>
              <a:t>LISTA PRZEDSIĘWZIĘĆ REWITALIZACYJNYCH</a:t>
            </a:r>
            <a:r>
              <a:rPr lang="pl-PL" b="1" dirty="0" smtClean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endParaRPr lang="pl-PL" b="1" cap="all" spc="200" dirty="0">
              <a:solidFill>
                <a:srgbClr val="C0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688182" y="1745313"/>
            <a:ext cx="2455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Okres realizacji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2017 -2018</a:t>
            </a: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endParaRPr lang="pl-PL" b="1" dirty="0" smtClean="0">
              <a:latin typeface="Roboto" pitchFamily="2" charset="0"/>
              <a:ea typeface="Roboto" pitchFamily="2" charset="0"/>
            </a:endParaRPr>
          </a:p>
          <a:p>
            <a:r>
              <a:rPr lang="pl-PL" b="1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Szacunkowa wartość</a:t>
            </a:r>
          </a:p>
          <a:p>
            <a:r>
              <a:rPr lang="pl-PL" sz="2400" b="1" dirty="0" smtClean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100 tys. zł</a:t>
            </a:r>
            <a:endParaRPr lang="pl-PL" sz="2400" b="1" dirty="0">
              <a:solidFill>
                <a:srgbClr val="FF99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/>
          <a:stretch/>
        </p:blipFill>
        <p:spPr>
          <a:xfrm>
            <a:off x="259492" y="2029519"/>
            <a:ext cx="6428690" cy="4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1485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5359</TotalTime>
  <Words>750</Words>
  <Application>Microsoft Office PowerPoint</Application>
  <PresentationFormat>Pokaz na ekranie (4:3)</PresentationFormat>
  <Paragraphs>213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Roboto</vt:lpstr>
      <vt:lpstr>Roboto Bk</vt:lpstr>
      <vt:lpstr>Motyw pakietu Office</vt:lpstr>
      <vt:lpstr>                   KONSULTACJE SPOŁECZNE PROJEKTU GMINNEGO PROGRAMU REWITALIZACJI  OKSYWIE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Jurecka</dc:creator>
  <cp:lastModifiedBy>Agnieszka Jurecka</cp:lastModifiedBy>
  <cp:revision>161</cp:revision>
  <cp:lastPrinted>2016-06-22T14:23:49Z</cp:lastPrinted>
  <dcterms:created xsi:type="dcterms:W3CDTF">2016-06-22T10:03:55Z</dcterms:created>
  <dcterms:modified xsi:type="dcterms:W3CDTF">2017-01-17T10:58:15Z</dcterms:modified>
</cp:coreProperties>
</file>