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8" r:id="rId1"/>
  </p:sldMasterIdLst>
  <p:notesMasterIdLst>
    <p:notesMasterId r:id="rId18"/>
  </p:notesMasterIdLst>
  <p:sldIdLst>
    <p:sldId id="262" r:id="rId2"/>
    <p:sldId id="281" r:id="rId3"/>
    <p:sldId id="282" r:id="rId4"/>
    <p:sldId id="267" r:id="rId5"/>
    <p:sldId id="283" r:id="rId6"/>
    <p:sldId id="269" r:id="rId7"/>
    <p:sldId id="270" r:id="rId8"/>
    <p:sldId id="271" r:id="rId9"/>
    <p:sldId id="280" r:id="rId10"/>
    <p:sldId id="278" r:id="rId11"/>
    <p:sldId id="272" r:id="rId12"/>
    <p:sldId id="273" r:id="rId13"/>
    <p:sldId id="274" r:id="rId14"/>
    <p:sldId id="275" r:id="rId15"/>
    <p:sldId id="277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F3D1"/>
    <a:srgbClr val="FFFFEB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F8930-25CA-4E83-A9B8-2491CEDC6265}" type="doc">
      <dgm:prSet loTypeId="urn:microsoft.com/office/officeart/2008/layout/Lin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413A71D-1321-4E6F-8014-30E74DF91BFF}">
      <dgm:prSet phldrT="[Tekst]"/>
      <dgm:spPr/>
      <dgm:t>
        <a:bodyPr/>
        <a:lstStyle/>
        <a:p>
          <a:r>
            <a:rPr lang="pl-PL" dirty="0" smtClean="0"/>
            <a:t>Molo Rybackie to sztuczny półwysep wysunięty w głąb Zatoki Gdańskiej i z trzech stron otoczony morzem. Obszar należy do dzielnicy Śródmieście i postrzegany jest jako serce Gdyni. </a:t>
          </a:r>
          <a:endParaRPr lang="en-US" dirty="0"/>
        </a:p>
      </dgm:t>
    </dgm:pt>
    <dgm:pt modelId="{A2DAD645-0AE1-4808-8957-C2754B8E0464}" type="parTrans" cxnId="{4FBFA6FE-134D-46C6-BE5B-5A7F5662C7FD}">
      <dgm:prSet/>
      <dgm:spPr/>
      <dgm:t>
        <a:bodyPr/>
        <a:lstStyle/>
        <a:p>
          <a:endParaRPr lang="en-US"/>
        </a:p>
      </dgm:t>
    </dgm:pt>
    <dgm:pt modelId="{50AA2B30-E499-4840-A5E3-4C523050BACA}" type="sibTrans" cxnId="{4FBFA6FE-134D-46C6-BE5B-5A7F5662C7FD}">
      <dgm:prSet/>
      <dgm:spPr/>
      <dgm:t>
        <a:bodyPr/>
        <a:lstStyle/>
        <a:p>
          <a:endParaRPr lang="en-US"/>
        </a:p>
      </dgm:t>
    </dgm:pt>
    <dgm:pt modelId="{A8901C2D-5D68-41AC-848D-5E6614F87C24}">
      <dgm:prSet/>
      <dgm:spPr/>
      <dgm:t>
        <a:bodyPr/>
        <a:lstStyle/>
        <a:p>
          <a:r>
            <a:rPr lang="pl-PL" dirty="0" smtClean="0"/>
            <a:t>W pobliżu znajduje się m.in. prestiżowy apartamentowiec  Sea </a:t>
          </a:r>
          <a:r>
            <a:rPr lang="pl-PL" dirty="0" err="1" smtClean="0"/>
            <a:t>Towers</a:t>
          </a:r>
          <a:r>
            <a:rPr lang="pl-PL" dirty="0" smtClean="0"/>
            <a:t> oraz centrum handlowe </a:t>
          </a:r>
          <a:r>
            <a:rPr lang="pl-PL" dirty="0" err="1" smtClean="0"/>
            <a:t>Gemini</a:t>
          </a:r>
          <a:r>
            <a:rPr lang="pl-PL" dirty="0" smtClean="0"/>
            <a:t>, a dalej na południe mieści się Skwer Kościuszki.</a:t>
          </a:r>
        </a:p>
      </dgm:t>
    </dgm:pt>
    <dgm:pt modelId="{0B6D07FC-1EFE-43B3-85F7-A1C94A34D720}" type="parTrans" cxnId="{202B6698-8094-405C-A119-5EB9E116130D}">
      <dgm:prSet/>
      <dgm:spPr/>
      <dgm:t>
        <a:bodyPr/>
        <a:lstStyle/>
        <a:p>
          <a:endParaRPr lang="en-US"/>
        </a:p>
      </dgm:t>
    </dgm:pt>
    <dgm:pt modelId="{5C9ABB05-583B-4311-B309-17AE4CCB273B}" type="sibTrans" cxnId="{202B6698-8094-405C-A119-5EB9E116130D}">
      <dgm:prSet/>
      <dgm:spPr/>
      <dgm:t>
        <a:bodyPr/>
        <a:lstStyle/>
        <a:p>
          <a:endParaRPr lang="en-US"/>
        </a:p>
      </dgm:t>
    </dgm:pt>
    <dgm:pt modelId="{877E25F6-48C1-4C1A-B1C5-6F8A37C3E0CA}">
      <dgm:prSet/>
      <dgm:spPr/>
      <dgm:t>
        <a:bodyPr/>
        <a:lstStyle/>
        <a:p>
          <a:r>
            <a:rPr lang="pl-PL" b="1" dirty="0" smtClean="0"/>
            <a:t>Rewitalizacja poprzemysłowych obszarów Mola Rybackiego w Gdyni jest elementem strategii władz miasta, która zakłada przekształcenie industrialnych terenów nadmorskich w nowoczesną dzielnicę, gdzie powstaną atrakcyjne budynki mieszkaniowe, biurowe i handlowo-usługowe.</a:t>
          </a:r>
          <a:endParaRPr lang="pl-PL" b="1" dirty="0"/>
        </a:p>
      </dgm:t>
    </dgm:pt>
    <dgm:pt modelId="{6D43F749-9AB2-4BC3-AA82-6DB09C2CC10A}" type="parTrans" cxnId="{7668BFE7-9845-41B7-8501-4393C3B646BC}">
      <dgm:prSet/>
      <dgm:spPr/>
      <dgm:t>
        <a:bodyPr/>
        <a:lstStyle/>
        <a:p>
          <a:endParaRPr lang="en-US"/>
        </a:p>
      </dgm:t>
    </dgm:pt>
    <dgm:pt modelId="{00004B2B-5FA7-499C-9A35-30048D03B92C}" type="sibTrans" cxnId="{7668BFE7-9845-41B7-8501-4393C3B646BC}">
      <dgm:prSet/>
      <dgm:spPr/>
      <dgm:t>
        <a:bodyPr/>
        <a:lstStyle/>
        <a:p>
          <a:endParaRPr lang="en-US"/>
        </a:p>
      </dgm:t>
    </dgm:pt>
    <dgm:pt modelId="{476622B7-E96F-4359-9930-AEA76F819A19}" type="pres">
      <dgm:prSet presAssocID="{792F8930-25CA-4E83-A9B8-2491CEDC626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AA86E8F-7AB7-49ED-8B44-334700B04A67}" type="pres">
      <dgm:prSet presAssocID="{A413A71D-1321-4E6F-8014-30E74DF91BFF}" presName="thickLine" presStyleLbl="alignNode1" presStyleIdx="0" presStyleCnt="3"/>
      <dgm:spPr/>
      <dgm:t>
        <a:bodyPr/>
        <a:lstStyle/>
        <a:p>
          <a:endParaRPr lang="en-US"/>
        </a:p>
      </dgm:t>
    </dgm:pt>
    <dgm:pt modelId="{ECF86ECC-AFFE-4F18-A119-6E131EFA0CDD}" type="pres">
      <dgm:prSet presAssocID="{A413A71D-1321-4E6F-8014-30E74DF91BFF}" presName="horz1" presStyleCnt="0"/>
      <dgm:spPr/>
      <dgm:t>
        <a:bodyPr/>
        <a:lstStyle/>
        <a:p>
          <a:endParaRPr lang="en-US"/>
        </a:p>
      </dgm:t>
    </dgm:pt>
    <dgm:pt modelId="{D08019EB-7533-4E1D-B967-BF74C8E761F8}" type="pres">
      <dgm:prSet presAssocID="{A413A71D-1321-4E6F-8014-30E74DF91BFF}" presName="tx1" presStyleLbl="revTx" presStyleIdx="0" presStyleCnt="3"/>
      <dgm:spPr/>
      <dgm:t>
        <a:bodyPr/>
        <a:lstStyle/>
        <a:p>
          <a:endParaRPr lang="en-US"/>
        </a:p>
      </dgm:t>
    </dgm:pt>
    <dgm:pt modelId="{3833C8CB-98D9-4B2F-8E5F-608B350F1E0A}" type="pres">
      <dgm:prSet presAssocID="{A413A71D-1321-4E6F-8014-30E74DF91BFF}" presName="vert1" presStyleCnt="0"/>
      <dgm:spPr/>
      <dgm:t>
        <a:bodyPr/>
        <a:lstStyle/>
        <a:p>
          <a:endParaRPr lang="en-US"/>
        </a:p>
      </dgm:t>
    </dgm:pt>
    <dgm:pt modelId="{F2A5AA42-D4A4-4376-A840-BC28D8E01154}" type="pres">
      <dgm:prSet presAssocID="{A8901C2D-5D68-41AC-848D-5E6614F87C24}" presName="thickLine" presStyleLbl="alignNode1" presStyleIdx="1" presStyleCnt="3"/>
      <dgm:spPr/>
      <dgm:t>
        <a:bodyPr/>
        <a:lstStyle/>
        <a:p>
          <a:endParaRPr lang="en-US"/>
        </a:p>
      </dgm:t>
    </dgm:pt>
    <dgm:pt modelId="{7FB900C9-2DD9-419A-9E94-E8047E28A0AB}" type="pres">
      <dgm:prSet presAssocID="{A8901C2D-5D68-41AC-848D-5E6614F87C24}" presName="horz1" presStyleCnt="0"/>
      <dgm:spPr/>
      <dgm:t>
        <a:bodyPr/>
        <a:lstStyle/>
        <a:p>
          <a:endParaRPr lang="en-US"/>
        </a:p>
      </dgm:t>
    </dgm:pt>
    <dgm:pt modelId="{19596737-9335-4262-BF0E-5F3EA570A663}" type="pres">
      <dgm:prSet presAssocID="{A8901C2D-5D68-41AC-848D-5E6614F87C24}" presName="tx1" presStyleLbl="revTx" presStyleIdx="1" presStyleCnt="3"/>
      <dgm:spPr/>
      <dgm:t>
        <a:bodyPr/>
        <a:lstStyle/>
        <a:p>
          <a:endParaRPr lang="en-US"/>
        </a:p>
      </dgm:t>
    </dgm:pt>
    <dgm:pt modelId="{BCC799F8-3FE4-4401-ADE6-77EFEC39C526}" type="pres">
      <dgm:prSet presAssocID="{A8901C2D-5D68-41AC-848D-5E6614F87C24}" presName="vert1" presStyleCnt="0"/>
      <dgm:spPr/>
      <dgm:t>
        <a:bodyPr/>
        <a:lstStyle/>
        <a:p>
          <a:endParaRPr lang="en-US"/>
        </a:p>
      </dgm:t>
    </dgm:pt>
    <dgm:pt modelId="{41C3F07A-77AE-4A6D-BFE3-1F095627C0AE}" type="pres">
      <dgm:prSet presAssocID="{877E25F6-48C1-4C1A-B1C5-6F8A37C3E0CA}" presName="thickLine" presStyleLbl="alignNode1" presStyleIdx="2" presStyleCnt="3"/>
      <dgm:spPr/>
      <dgm:t>
        <a:bodyPr/>
        <a:lstStyle/>
        <a:p>
          <a:endParaRPr lang="en-US"/>
        </a:p>
      </dgm:t>
    </dgm:pt>
    <dgm:pt modelId="{55E05277-B04A-4706-9DA7-A6B458254983}" type="pres">
      <dgm:prSet presAssocID="{877E25F6-48C1-4C1A-B1C5-6F8A37C3E0CA}" presName="horz1" presStyleCnt="0"/>
      <dgm:spPr/>
      <dgm:t>
        <a:bodyPr/>
        <a:lstStyle/>
        <a:p>
          <a:endParaRPr lang="en-US"/>
        </a:p>
      </dgm:t>
    </dgm:pt>
    <dgm:pt modelId="{60099ADD-9423-41A8-9577-CB4771B1891C}" type="pres">
      <dgm:prSet presAssocID="{877E25F6-48C1-4C1A-B1C5-6F8A37C3E0CA}" presName="tx1" presStyleLbl="revTx" presStyleIdx="2" presStyleCnt="3"/>
      <dgm:spPr/>
      <dgm:t>
        <a:bodyPr/>
        <a:lstStyle/>
        <a:p>
          <a:endParaRPr lang="en-US"/>
        </a:p>
      </dgm:t>
    </dgm:pt>
    <dgm:pt modelId="{F069B249-A78A-44F4-A312-32EAE4B98DCA}" type="pres">
      <dgm:prSet presAssocID="{877E25F6-48C1-4C1A-B1C5-6F8A37C3E0CA}" presName="vert1" presStyleCnt="0"/>
      <dgm:spPr/>
      <dgm:t>
        <a:bodyPr/>
        <a:lstStyle/>
        <a:p>
          <a:endParaRPr lang="en-US"/>
        </a:p>
      </dgm:t>
    </dgm:pt>
  </dgm:ptLst>
  <dgm:cxnLst>
    <dgm:cxn modelId="{6AB1EBBB-6468-4A31-B25D-D5162DBEC43B}" type="presOf" srcId="{A8901C2D-5D68-41AC-848D-5E6614F87C24}" destId="{19596737-9335-4262-BF0E-5F3EA570A663}" srcOrd="0" destOrd="0" presId="urn:microsoft.com/office/officeart/2008/layout/LinedList"/>
    <dgm:cxn modelId="{7668BFE7-9845-41B7-8501-4393C3B646BC}" srcId="{792F8930-25CA-4E83-A9B8-2491CEDC6265}" destId="{877E25F6-48C1-4C1A-B1C5-6F8A37C3E0CA}" srcOrd="2" destOrd="0" parTransId="{6D43F749-9AB2-4BC3-AA82-6DB09C2CC10A}" sibTransId="{00004B2B-5FA7-499C-9A35-30048D03B92C}"/>
    <dgm:cxn modelId="{4FBFA6FE-134D-46C6-BE5B-5A7F5662C7FD}" srcId="{792F8930-25CA-4E83-A9B8-2491CEDC6265}" destId="{A413A71D-1321-4E6F-8014-30E74DF91BFF}" srcOrd="0" destOrd="0" parTransId="{A2DAD645-0AE1-4808-8957-C2754B8E0464}" sibTransId="{50AA2B30-E499-4840-A5E3-4C523050BACA}"/>
    <dgm:cxn modelId="{2255C6B1-8B77-49CD-8247-4DBA871C7247}" type="presOf" srcId="{877E25F6-48C1-4C1A-B1C5-6F8A37C3E0CA}" destId="{60099ADD-9423-41A8-9577-CB4771B1891C}" srcOrd="0" destOrd="0" presId="urn:microsoft.com/office/officeart/2008/layout/LinedList"/>
    <dgm:cxn modelId="{6CEB8CE8-7055-4EC0-8B72-CB625902FE89}" type="presOf" srcId="{792F8930-25CA-4E83-A9B8-2491CEDC6265}" destId="{476622B7-E96F-4359-9930-AEA76F819A19}" srcOrd="0" destOrd="0" presId="urn:microsoft.com/office/officeart/2008/layout/LinedList"/>
    <dgm:cxn modelId="{15620AD4-CA29-4B82-AF69-EE1916249FFA}" type="presOf" srcId="{A413A71D-1321-4E6F-8014-30E74DF91BFF}" destId="{D08019EB-7533-4E1D-B967-BF74C8E761F8}" srcOrd="0" destOrd="0" presId="urn:microsoft.com/office/officeart/2008/layout/LinedList"/>
    <dgm:cxn modelId="{202B6698-8094-405C-A119-5EB9E116130D}" srcId="{792F8930-25CA-4E83-A9B8-2491CEDC6265}" destId="{A8901C2D-5D68-41AC-848D-5E6614F87C24}" srcOrd="1" destOrd="0" parTransId="{0B6D07FC-1EFE-43B3-85F7-A1C94A34D720}" sibTransId="{5C9ABB05-583B-4311-B309-17AE4CCB273B}"/>
    <dgm:cxn modelId="{84E3B7E0-3B02-4A73-BBA2-BB322C4A9E14}" type="presParOf" srcId="{476622B7-E96F-4359-9930-AEA76F819A19}" destId="{FAA86E8F-7AB7-49ED-8B44-334700B04A67}" srcOrd="0" destOrd="0" presId="urn:microsoft.com/office/officeart/2008/layout/LinedList"/>
    <dgm:cxn modelId="{9F5497F8-6FA8-460B-9306-77A91FD57239}" type="presParOf" srcId="{476622B7-E96F-4359-9930-AEA76F819A19}" destId="{ECF86ECC-AFFE-4F18-A119-6E131EFA0CDD}" srcOrd="1" destOrd="0" presId="urn:microsoft.com/office/officeart/2008/layout/LinedList"/>
    <dgm:cxn modelId="{6656AD6B-B8B9-4EA2-8BF5-12178C2314C9}" type="presParOf" srcId="{ECF86ECC-AFFE-4F18-A119-6E131EFA0CDD}" destId="{D08019EB-7533-4E1D-B967-BF74C8E761F8}" srcOrd="0" destOrd="0" presId="urn:microsoft.com/office/officeart/2008/layout/LinedList"/>
    <dgm:cxn modelId="{56660919-8E6B-43F6-A048-A2F0DBFCF3EB}" type="presParOf" srcId="{ECF86ECC-AFFE-4F18-A119-6E131EFA0CDD}" destId="{3833C8CB-98D9-4B2F-8E5F-608B350F1E0A}" srcOrd="1" destOrd="0" presId="urn:microsoft.com/office/officeart/2008/layout/LinedList"/>
    <dgm:cxn modelId="{1FCB2CF4-6D50-4E1F-923B-2905BEDF9AD4}" type="presParOf" srcId="{476622B7-E96F-4359-9930-AEA76F819A19}" destId="{F2A5AA42-D4A4-4376-A840-BC28D8E01154}" srcOrd="2" destOrd="0" presId="urn:microsoft.com/office/officeart/2008/layout/LinedList"/>
    <dgm:cxn modelId="{F1189BFC-4972-4B42-AE86-A61035F604C2}" type="presParOf" srcId="{476622B7-E96F-4359-9930-AEA76F819A19}" destId="{7FB900C9-2DD9-419A-9E94-E8047E28A0AB}" srcOrd="3" destOrd="0" presId="urn:microsoft.com/office/officeart/2008/layout/LinedList"/>
    <dgm:cxn modelId="{28F08A73-9FDA-43C2-8D61-39C96568582F}" type="presParOf" srcId="{7FB900C9-2DD9-419A-9E94-E8047E28A0AB}" destId="{19596737-9335-4262-BF0E-5F3EA570A663}" srcOrd="0" destOrd="0" presId="urn:microsoft.com/office/officeart/2008/layout/LinedList"/>
    <dgm:cxn modelId="{7D85FFA2-D776-4729-8C4C-09B68378BE02}" type="presParOf" srcId="{7FB900C9-2DD9-419A-9E94-E8047E28A0AB}" destId="{BCC799F8-3FE4-4401-ADE6-77EFEC39C526}" srcOrd="1" destOrd="0" presId="urn:microsoft.com/office/officeart/2008/layout/LinedList"/>
    <dgm:cxn modelId="{E8CDCF7D-A3E1-4180-A3F8-89B4CE350296}" type="presParOf" srcId="{476622B7-E96F-4359-9930-AEA76F819A19}" destId="{41C3F07A-77AE-4A6D-BFE3-1F095627C0AE}" srcOrd="4" destOrd="0" presId="urn:microsoft.com/office/officeart/2008/layout/LinedList"/>
    <dgm:cxn modelId="{26BD1420-326A-48FD-9754-982A5BB1D1FA}" type="presParOf" srcId="{476622B7-E96F-4359-9930-AEA76F819A19}" destId="{55E05277-B04A-4706-9DA7-A6B458254983}" srcOrd="5" destOrd="0" presId="urn:microsoft.com/office/officeart/2008/layout/LinedList"/>
    <dgm:cxn modelId="{ECAA57F2-DB03-4294-8CB6-A3CF64A6650B}" type="presParOf" srcId="{55E05277-B04A-4706-9DA7-A6B458254983}" destId="{60099ADD-9423-41A8-9577-CB4771B1891C}" srcOrd="0" destOrd="0" presId="urn:microsoft.com/office/officeart/2008/layout/LinedList"/>
    <dgm:cxn modelId="{1136D027-F1BD-4CD4-B66D-CA47BE439E83}" type="presParOf" srcId="{55E05277-B04A-4706-9DA7-A6B458254983}" destId="{F069B249-A78A-44F4-A312-32EAE4B98D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86E8F-7AB7-49ED-8B44-334700B04A67}">
      <dsp:nvSpPr>
        <dsp:cNvPr id="0" name=""/>
        <dsp:cNvSpPr/>
      </dsp:nvSpPr>
      <dsp:spPr>
        <a:xfrm>
          <a:off x="0" y="1617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1">
              <a:shade val="80000"/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8019EB-7533-4E1D-B967-BF74C8E761F8}">
      <dsp:nvSpPr>
        <dsp:cNvPr id="0" name=""/>
        <dsp:cNvSpPr/>
      </dsp:nvSpPr>
      <dsp:spPr>
        <a:xfrm>
          <a:off x="0" y="1617"/>
          <a:ext cx="8229600" cy="1103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Molo Rybackie to sztuczny półwysep wysunięty w głąb Zatoki Gdańskiej i z trzech stron otoczony morzem. Obszar należy do dzielnicy Śródmieście i postrzegany jest jako serce Gdyni. </a:t>
          </a:r>
          <a:endParaRPr lang="en-US" sz="1700" kern="1200" dirty="0"/>
        </a:p>
      </dsp:txBody>
      <dsp:txXfrm>
        <a:off x="0" y="1617"/>
        <a:ext cx="8229600" cy="1103043"/>
      </dsp:txXfrm>
    </dsp:sp>
    <dsp:sp modelId="{F2A5AA42-D4A4-4376-A840-BC28D8E01154}">
      <dsp:nvSpPr>
        <dsp:cNvPr id="0" name=""/>
        <dsp:cNvSpPr/>
      </dsp:nvSpPr>
      <dsp:spPr>
        <a:xfrm>
          <a:off x="0" y="1104661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67771"/>
                <a:satOff val="2127"/>
                <a:lumOff val="11012"/>
                <a:alphaOff val="0"/>
                <a:shade val="70000"/>
                <a:satMod val="150000"/>
              </a:schemeClr>
            </a:gs>
            <a:gs pos="34000">
              <a:schemeClr val="accent1">
                <a:shade val="80000"/>
                <a:hueOff val="-67771"/>
                <a:satOff val="2127"/>
                <a:lumOff val="11012"/>
                <a:alphaOff val="0"/>
                <a:shade val="70000"/>
                <a:satMod val="140000"/>
              </a:schemeClr>
            </a:gs>
            <a:gs pos="70000">
              <a:schemeClr val="accent1">
                <a:shade val="80000"/>
                <a:hueOff val="-67771"/>
                <a:satOff val="2127"/>
                <a:lumOff val="1101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shade val="80000"/>
                <a:hueOff val="-67771"/>
                <a:satOff val="2127"/>
                <a:lumOff val="1101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shade val="80000"/>
              <a:hueOff val="-67771"/>
              <a:satOff val="2127"/>
              <a:lumOff val="11012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1">
              <a:shade val="80000"/>
              <a:hueOff val="-67771"/>
              <a:satOff val="2127"/>
              <a:lumOff val="11012"/>
              <a:alphaOff val="0"/>
              <a:shade val="30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596737-9335-4262-BF0E-5F3EA570A663}">
      <dsp:nvSpPr>
        <dsp:cNvPr id="0" name=""/>
        <dsp:cNvSpPr/>
      </dsp:nvSpPr>
      <dsp:spPr>
        <a:xfrm>
          <a:off x="0" y="1104661"/>
          <a:ext cx="8229600" cy="1103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W pobliżu znajduje się m.in. prestiżowy apartamentowiec  Sea </a:t>
          </a:r>
          <a:r>
            <a:rPr lang="pl-PL" sz="1700" kern="1200" dirty="0" err="1" smtClean="0"/>
            <a:t>Towers</a:t>
          </a:r>
          <a:r>
            <a:rPr lang="pl-PL" sz="1700" kern="1200" dirty="0" smtClean="0"/>
            <a:t> oraz centrum handlowe </a:t>
          </a:r>
          <a:r>
            <a:rPr lang="pl-PL" sz="1700" kern="1200" dirty="0" err="1" smtClean="0"/>
            <a:t>Gemini</a:t>
          </a:r>
          <a:r>
            <a:rPr lang="pl-PL" sz="1700" kern="1200" dirty="0" smtClean="0"/>
            <a:t>, a dalej na południe mieści się Skwer Kościuszki.</a:t>
          </a:r>
        </a:p>
      </dsp:txBody>
      <dsp:txXfrm>
        <a:off x="0" y="1104661"/>
        <a:ext cx="8229600" cy="1103043"/>
      </dsp:txXfrm>
    </dsp:sp>
    <dsp:sp modelId="{41C3F07A-77AE-4A6D-BFE3-1F095627C0AE}">
      <dsp:nvSpPr>
        <dsp:cNvPr id="0" name=""/>
        <dsp:cNvSpPr/>
      </dsp:nvSpPr>
      <dsp:spPr>
        <a:xfrm>
          <a:off x="0" y="2207704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135541"/>
                <a:satOff val="4255"/>
                <a:lumOff val="22024"/>
                <a:alphaOff val="0"/>
                <a:shade val="70000"/>
                <a:satMod val="150000"/>
              </a:schemeClr>
            </a:gs>
            <a:gs pos="34000">
              <a:schemeClr val="accent1">
                <a:shade val="80000"/>
                <a:hueOff val="-135541"/>
                <a:satOff val="4255"/>
                <a:lumOff val="22024"/>
                <a:alphaOff val="0"/>
                <a:shade val="70000"/>
                <a:satMod val="140000"/>
              </a:schemeClr>
            </a:gs>
            <a:gs pos="70000">
              <a:schemeClr val="accent1">
                <a:shade val="80000"/>
                <a:hueOff val="-135541"/>
                <a:satOff val="4255"/>
                <a:lumOff val="22024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shade val="80000"/>
                <a:hueOff val="-135541"/>
                <a:satOff val="4255"/>
                <a:lumOff val="22024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shade val="80000"/>
              <a:hueOff val="-135541"/>
              <a:satOff val="4255"/>
              <a:lumOff val="22024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1">
              <a:shade val="80000"/>
              <a:hueOff val="-135541"/>
              <a:satOff val="4255"/>
              <a:lumOff val="22024"/>
              <a:alphaOff val="0"/>
              <a:shade val="30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099ADD-9423-41A8-9577-CB4771B1891C}">
      <dsp:nvSpPr>
        <dsp:cNvPr id="0" name=""/>
        <dsp:cNvSpPr/>
      </dsp:nvSpPr>
      <dsp:spPr>
        <a:xfrm>
          <a:off x="0" y="2207704"/>
          <a:ext cx="8229600" cy="1103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 smtClean="0"/>
            <a:t>Rewitalizacja poprzemysłowych obszarów Mola Rybackiego w Gdyni jest elementem strategii władz miasta, która zakłada przekształcenie industrialnych terenów nadmorskich w nowoczesną dzielnicę, gdzie powstaną atrakcyjne budynki mieszkaniowe, biurowe i handlowo-usługowe.</a:t>
          </a:r>
          <a:endParaRPr lang="pl-PL" sz="1700" b="1" kern="1200" dirty="0"/>
        </a:p>
      </dsp:txBody>
      <dsp:txXfrm>
        <a:off x="0" y="2207704"/>
        <a:ext cx="8229600" cy="1103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E84BC-C5BB-4DAB-B79F-CED2638ADE32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85A83-6170-4B8E-87F6-F3F22745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5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6610" name="Symbol zastępczy notate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9661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5B1125-F28E-4D58-B14F-18C6E27C9947}" type="slidenum">
              <a:rPr lang="en-GB" smtClean="0"/>
              <a:pPr/>
              <a:t>2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1171" name="Symbol zastępczy notate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91172" name="Symbol zastępczy numeru slajdu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10" tIns="47954" rIns="95910" bIns="47954" anchor="b"/>
          <a:lstStyle>
            <a:lvl1pPr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88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8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BE9A1478-E654-46D5-AA04-D281CCC88477}" type="slidenum">
              <a:rPr lang="en-GB" sz="1200"/>
              <a:pPr algn="r"/>
              <a:t>3</a:t>
            </a:fld>
            <a:endParaRPr lang="en-GB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85A83-6170-4B8E-87F6-F3F2274583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04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85A83-6170-4B8E-87F6-F3F2274583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9350" y="684213"/>
            <a:ext cx="4568825" cy="34274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7A1BB3-3A03-4625-B3FE-9D8BCA5A312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86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9350" y="684213"/>
            <a:ext cx="4568825" cy="34274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7A1BB3-3A03-4625-B3FE-9D8BCA5A312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8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/>
              <a:pPr/>
              <a:t>08-05-2013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04617B"/>
                </a:solidFill>
              </a:rPr>
              <a:pPr/>
              <a:t>08-05-2013</a:t>
            </a:fld>
            <a:endParaRPr lang="pl-PL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04617B"/>
                </a:solidFill>
              </a:rPr>
              <a:pPr/>
              <a:t>‹#›</a:t>
            </a:fld>
            <a:endParaRPr lang="pl-PL">
              <a:solidFill>
                <a:srgbClr val="04617B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93B5-A85F-4A96-AF1E-2EC151F38A50}" type="datetimeFigureOut">
              <a:rPr lang="pl-PL" smtClean="0">
                <a:solidFill>
                  <a:srgbClr val="DBF5F9"/>
                </a:solidFill>
              </a:rPr>
              <a:pPr/>
              <a:t>08-05-2013</a:t>
            </a:fld>
            <a:endParaRPr lang="pl-PL">
              <a:solidFill>
                <a:srgbClr val="DBF5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DBF5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EEF4-8DC2-4102-BE72-9428E9F952C5}" type="slidenum">
              <a:rPr lang="pl-PL" smtClean="0">
                <a:solidFill>
                  <a:srgbClr val="DBF5F9"/>
                </a:solidFill>
              </a:rPr>
              <a:pPr/>
              <a:t>‹#›</a:t>
            </a:fld>
            <a:endParaRPr lang="pl-PL">
              <a:solidFill>
                <a:srgbClr val="DBF5F9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032E865-DB32-4A86-96DC-7B39DA2056F2}" type="datetime1">
              <a:rPr lang="pl-PL" smtClean="0">
                <a:solidFill>
                  <a:prstClr val="white"/>
                </a:solidFill>
              </a:rPr>
              <a:pPr>
                <a:defRPr/>
              </a:pPr>
              <a:t>08-05-2013</a:t>
            </a:fld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pl-PL" smtClean="0">
                <a:solidFill>
                  <a:prstClr val="white"/>
                </a:solidFill>
              </a:rPr>
              <a:t>Credit Agricole Bank Polska S.A.</a:t>
            </a: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51AFA4-9F7A-4FE2-A64A-7FC4D6DCF2D8}" type="slidenum">
              <a:rPr lang="pl-PL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/>
              <a:t>Podpisanie listu intencyjnego </a:t>
            </a:r>
            <a:endParaRPr lang="en-US" sz="4800" dirty="0"/>
          </a:p>
        </p:txBody>
      </p:sp>
      <p:sp>
        <p:nvSpPr>
          <p:cNvPr id="4" name="Podtytuł 4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15612" cy="1752600"/>
          </a:xfrm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pl-PL" sz="2200" b="1" dirty="0" smtClean="0"/>
              <a:t>Urząd Miasta </a:t>
            </a:r>
            <a:r>
              <a:rPr lang="pl-PL" sz="2200" b="1" dirty="0" smtClean="0"/>
              <a:t>Gdyni </a:t>
            </a:r>
            <a:r>
              <a:rPr lang="pl-PL" sz="2200" b="1" dirty="0" smtClean="0"/>
              <a:t>&amp;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l-PL" sz="2200" b="1" dirty="0" smtClean="0"/>
              <a:t>Polski Holding Nieruchomości S.A</a:t>
            </a:r>
            <a:r>
              <a:rPr lang="pl-PL" sz="2400" b="1" dirty="0" smtClean="0"/>
              <a:t>. </a:t>
            </a:r>
            <a:endParaRPr lang="pl-PL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6456"/>
            <a:ext cx="2471812" cy="1874753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29166"/>
            <a:ext cx="2239255" cy="1953408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785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Grupa PHN w </a:t>
            </a:r>
            <a:r>
              <a:rPr lang="pl-PL" sz="3600" dirty="0"/>
              <a:t>liczbach </a:t>
            </a:r>
            <a:r>
              <a:rPr lang="pl-PL" sz="1800" i="1" dirty="0" smtClean="0"/>
              <a:t>wg </a:t>
            </a:r>
            <a:r>
              <a:rPr lang="pl-PL" sz="1800" i="1" dirty="0"/>
              <a:t>stanu na dzień 31 grudnia 2012 r. </a:t>
            </a:r>
            <a:endParaRPr lang="en-US" sz="1800" i="1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4748924"/>
              </p:ext>
            </p:extLst>
          </p:nvPr>
        </p:nvGraphicFramePr>
        <p:xfrm>
          <a:off x="323528" y="1844824"/>
          <a:ext cx="8495272" cy="37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72208"/>
                <a:gridCol w="2448272"/>
                <a:gridCol w="2302584"/>
              </a:tblGrid>
              <a:tr h="1800200">
                <a:tc>
                  <a:txBody>
                    <a:bodyPr/>
                    <a:lstStyle/>
                    <a:p>
                      <a:r>
                        <a:rPr lang="pl-PL" sz="3600" dirty="0" smtClean="0">
                          <a:solidFill>
                            <a:schemeClr val="accent1"/>
                          </a:solidFill>
                        </a:rPr>
                        <a:t>16</a:t>
                      </a:r>
                    </a:p>
                    <a:p>
                      <a:r>
                        <a:rPr lang="pl-PL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PHN S.A. jest spółką holdingową w stosunku </a:t>
                      </a:r>
                      <a:r>
                        <a:rPr lang="pl-PL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16 podmiotów</a:t>
                      </a:r>
                      <a:endParaRPr lang="pl-PL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pl-P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36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  <a:p>
                      <a:r>
                        <a:rPr lang="pl-PL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Portfel nieruchomości Grupy obejmuje 150 nieruchomości</a:t>
                      </a:r>
                    </a:p>
                    <a:p>
                      <a:endParaRPr lang="pl-P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36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 </a:t>
                      </a:r>
                      <a:r>
                        <a:rPr lang="pl-PL" sz="20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  <a:p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Znacząca liczba nieruchomości Grupy reprezentująca ok. 76% wycenionej wartości rynkowej jej portfela nieruchomości, jest zlokalizowana w Warszawie lub w jej okolicach</a:t>
                      </a:r>
                    </a:p>
                    <a:p>
                      <a:endParaRPr lang="pl-PL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6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305.605</a:t>
                      </a:r>
                      <a:r>
                        <a:rPr lang="pl-PL" sz="1100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000" b="0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r>
                        <a:rPr lang="pl-PL" sz="11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Grupa dysponuje łącznie 305.605 m2 powierzchni najmu brutto (GLA) (biurowej, handlowej, logistycznej, mieszkaniowej i innej)</a:t>
                      </a:r>
                    </a:p>
                    <a:p>
                      <a:endParaRPr lang="pl-PL" b="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36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1.186 </a:t>
                      </a:r>
                      <a:r>
                        <a:rPr lang="pl-PL" sz="2000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</a:t>
                      </a:r>
                    </a:p>
                    <a:p>
                      <a:pPr algn="l"/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Grupa dysponuje 1.186 ha nieruchomości gruntowych</a:t>
                      </a:r>
                      <a:endParaRPr lang="pl-PL" sz="11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36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331</a:t>
                      </a:r>
                    </a:p>
                    <a:p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wyniku restrukturyzacji zatrudnienie w Grupie zostało zredukowane do 331 pracowników z 744 na koniec 2011 r.</a:t>
                      </a:r>
                      <a:endParaRPr lang="pl-PL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pl-PL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36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r>
                        <a:rPr lang="pl-PL" sz="3600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000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mln</a:t>
                      </a:r>
                      <a:r>
                        <a:rPr lang="pl-PL" sz="2000" kern="120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000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zł</a:t>
                      </a:r>
                    </a:p>
                    <a:p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Grupa kolejny rok z rządu wygenerowała wysokie i stabilne przychody z najmu w wysokości 140 mln zł wobec 139 mln zł rok wcześniej. Skonsolidowane przychody Grupy w 2012 roku wyniosły ogółem</a:t>
                      </a:r>
                      <a:r>
                        <a:rPr lang="pl-PL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blisko 195 mln zł</a:t>
                      </a:r>
                    </a:p>
                    <a:p>
                      <a:pPr algn="l"/>
                      <a:endParaRPr lang="pl-PL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36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2 297,6 </a:t>
                      </a:r>
                      <a:r>
                        <a:rPr lang="pl-PL" sz="1800" b="0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mln zł</a:t>
                      </a:r>
                    </a:p>
                    <a:p>
                      <a:pPr algn="l"/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dzień 31 grudnia 2012 roku aktywa Grupy</a:t>
                      </a:r>
                      <a:r>
                        <a:rPr lang="pl-PL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wyniosły 2 297,6 mln zł. Główną pozycją aktywów</a:t>
                      </a:r>
                      <a:r>
                        <a:rPr lang="pl-PL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Grupy są nieruchomości inwestycyjne (83,2 % aktywów)</a:t>
                      </a:r>
                    </a:p>
                    <a:p>
                      <a:pPr algn="l"/>
                      <a:endParaRPr lang="pl-PL" sz="11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887"/>
            <a:ext cx="1438489" cy="1091026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35266"/>
            <a:ext cx="1303151" cy="1136800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137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r="19456"/>
          <a:stretch>
            <a:fillRect/>
          </a:stretch>
        </p:blipFill>
        <p:spPr>
          <a:xfrm>
            <a:off x="179512" y="476672"/>
            <a:ext cx="8766290" cy="6192688"/>
          </a:xfr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5050904" cy="1264920"/>
          </a:xfrm>
        </p:spPr>
        <p:txBody>
          <a:bodyPr>
            <a:normAutofit fontScale="90000"/>
          </a:bodyPr>
          <a:lstStyle/>
          <a:p>
            <a:r>
              <a:rPr lang="pl-PL" sz="3200" dirty="0" smtClean="0">
                <a:solidFill>
                  <a:srgbClr val="CC9900"/>
                </a:solidFill>
              </a:rPr>
              <a:t>Współpraca inwestorów z Urzędem Miasta </a:t>
            </a:r>
            <a:r>
              <a:rPr lang="pl-PL" sz="3200" dirty="0" smtClean="0">
                <a:solidFill>
                  <a:srgbClr val="CC9900"/>
                </a:solidFill>
              </a:rPr>
              <a:t/>
            </a:r>
            <a:br>
              <a:rPr lang="pl-PL" sz="3200" dirty="0" smtClean="0">
                <a:solidFill>
                  <a:srgbClr val="CC9900"/>
                </a:solidFill>
              </a:rPr>
            </a:br>
            <a:endParaRPr lang="en-US" sz="320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2800" dirty="0"/>
              <a:t>Modernizacja infrastruktury drogowej </a:t>
            </a:r>
            <a:endParaRPr lang="en-US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/>
            <a:r>
              <a:rPr lang="pl-PL" sz="2800" dirty="0" smtClean="0"/>
              <a:t>Współpraca ma </a:t>
            </a:r>
            <a:r>
              <a:rPr lang="pl-PL" sz="2800" dirty="0"/>
              <a:t>na celu modernizację infrastruktury drogowej w rejonie Mola Rybackiego w Gdyni. </a:t>
            </a:r>
            <a:endParaRPr lang="pl-PL" sz="2800" dirty="0" smtClean="0"/>
          </a:p>
          <a:p>
            <a:pPr marL="0" indent="0"/>
            <a:endParaRPr lang="pl-PL" sz="2800" dirty="0"/>
          </a:p>
          <a:p>
            <a:pPr marL="0" indent="0"/>
            <a:r>
              <a:rPr lang="pl-PL" sz="2800" dirty="0" smtClean="0"/>
              <a:t>Wspólne </a:t>
            </a:r>
            <a:r>
              <a:rPr lang="pl-PL" sz="2800" dirty="0"/>
              <a:t>działania obejmą w szczególności przebudowę ul. Waszyngtona i jej przedłużenie do ul. Węglowej oraz poszerzenie jezdni do czterech pasów ruchu. </a:t>
            </a:r>
            <a:endParaRPr lang="pl-PL" sz="2800" dirty="0" smtClean="0"/>
          </a:p>
          <a:p>
            <a:pPr marL="0" indent="0"/>
            <a:endParaRPr lang="pl-PL" sz="2800" dirty="0"/>
          </a:p>
          <a:p>
            <a:pPr marL="0" indent="0"/>
            <a:r>
              <a:rPr lang="pl-PL" sz="2800" dirty="0" smtClean="0"/>
              <a:t>Planowana </a:t>
            </a:r>
            <a:r>
              <a:rPr lang="pl-PL" sz="2800" dirty="0"/>
              <a:t>jest także budowa ul. Nowej Węglowej wyprowadzającej ruch ze Śródmieścia w kierunku ul. Janka Wiśniewskiego</a:t>
            </a:r>
            <a:r>
              <a:rPr lang="pl-PL" sz="1600" dirty="0"/>
              <a:t>.</a:t>
            </a:r>
            <a:endParaRPr lang="en-US" sz="1600" dirty="0"/>
          </a:p>
          <a:p>
            <a:pPr marL="0" indent="0"/>
            <a:endParaRPr lang="en-US" sz="1200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9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92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dirty="0" smtClean="0"/>
              <a:t>Podpisanie listu intencyjnego</a:t>
            </a:r>
            <a:endParaRPr lang="en-US" sz="32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Strony</a:t>
            </a:r>
            <a:r>
              <a:rPr lang="en-US" b="1" dirty="0"/>
              <a:t> </a:t>
            </a:r>
            <a:r>
              <a:rPr lang="en-US" b="1" dirty="0" err="1"/>
              <a:t>deklaruj</a:t>
            </a:r>
            <a:r>
              <a:rPr lang="pl-PL" b="1" dirty="0"/>
              <a:t>ą, co następuje: </a:t>
            </a:r>
          </a:p>
          <a:p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57200" y="2060848"/>
            <a:ext cx="3931920" cy="43288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1200" b="1" dirty="0"/>
          </a:p>
          <a:p>
            <a:pPr lvl="0"/>
            <a:r>
              <a:rPr lang="pl-PL" sz="1200" dirty="0"/>
              <a:t>Zamiarem PHN S.A. jest jak najszybsze przystąpienie do realizacji inwestycji mieszkaniowo-usługowych przewidzianych miejscowym planem zagospodarowania przestrzennego dla terenów Dalmor S.A. </a:t>
            </a:r>
            <a:endParaRPr lang="en-US" sz="1200" dirty="0"/>
          </a:p>
          <a:p>
            <a:pPr lvl="0"/>
            <a:r>
              <a:rPr lang="pl-PL" sz="1200" dirty="0" smtClean="0"/>
              <a:t>Miasto Gdynia zamierza </a:t>
            </a:r>
            <a:r>
              <a:rPr lang="pl-PL" sz="1200" dirty="0"/>
              <a:t>przystąpić do inwestycji na wskazane we wstępie ciągi komunikacyjne niezwłocznie po zrealizowaniu wszystkich stosownych formalności i zabezpieczeniu niezbędnego finansowania dla realizacji tej inwestycji.</a:t>
            </a:r>
            <a:endParaRPr lang="en-US" sz="1200" dirty="0"/>
          </a:p>
          <a:p>
            <a:pPr lvl="0"/>
            <a:r>
              <a:rPr lang="pl-PL" sz="1200" dirty="0"/>
              <a:t>Intencją Stron niniejszego Listu jest ścisła współpraca przy realizacji opisanej we wstępie inwestycji w ciągi komunikacyjne, w tym również partycypacja </a:t>
            </a:r>
            <a:r>
              <a:rPr lang="pl-PL" sz="1200" dirty="0" smtClean="0"/>
              <a:t>Grupy Kapitałowej PHN. </a:t>
            </a:r>
            <a:r>
              <a:rPr lang="pl-PL" sz="1200" dirty="0"/>
              <a:t>w kosztach jej wykonania na zasadach, które zostaną określone w umowie inwestycyjnej. </a:t>
            </a:r>
            <a:endParaRPr lang="en-US" sz="1200" dirty="0"/>
          </a:p>
          <a:p>
            <a:pPr lvl="0"/>
            <a:r>
              <a:rPr lang="pl-PL" sz="1200" dirty="0" smtClean="0"/>
              <a:t>Miasto </a:t>
            </a:r>
            <a:r>
              <a:rPr lang="pl-PL" sz="1200" dirty="0"/>
              <a:t>Gdynia podejmie starania, aby do umowy wskazanej w pkt </a:t>
            </a:r>
            <a:r>
              <a:rPr lang="pl-PL" sz="1200" dirty="0" smtClean="0"/>
              <a:t>3 </a:t>
            </a:r>
            <a:r>
              <a:rPr lang="pl-PL" sz="1200" dirty="0"/>
              <a:t>przystąpiły również inne podmioty, które podjęły lub zamierzają podjąć inwestycje deweloperskie, których realizacja wymaga przebudowy ciągów komunikacyjnych.</a:t>
            </a:r>
            <a:endParaRPr lang="en-US" sz="1200" dirty="0"/>
          </a:p>
          <a:p>
            <a:pPr lvl="0"/>
            <a:r>
              <a:rPr lang="pl-PL" sz="1200" dirty="0"/>
              <a:t>Niezwłocznie po podpisaniu niniejszego listu Strony wskażą swoich pełnomocników, którzy w trybie roboczym wypracują projekt umowy inwestycyjnej.</a:t>
            </a:r>
            <a:endParaRPr lang="en-US" sz="1200" dirty="0"/>
          </a:p>
          <a:p>
            <a:endParaRPr lang="en-US" sz="14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563">
            <a:off x="5305012" y="1776707"/>
            <a:ext cx="3057942" cy="422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1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39672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5266928" cy="126492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Zapraszamy do współpracy</a:t>
            </a:r>
            <a:r>
              <a:rPr lang="pl-PL" sz="3200" dirty="0" smtClean="0">
                <a:solidFill>
                  <a:srgbClr val="CC9900"/>
                </a:solidFill>
              </a:rPr>
              <a:t/>
            </a:r>
            <a:br>
              <a:rPr lang="pl-PL" sz="3200" dirty="0" smtClean="0">
                <a:solidFill>
                  <a:srgbClr val="CC9900"/>
                </a:solidFill>
              </a:rPr>
            </a:br>
            <a:endParaRPr lang="en-US" sz="320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PODPISANIE LISTU INTENCYJNEGO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68" y="4869160"/>
            <a:ext cx="2471812" cy="1874753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29166"/>
            <a:ext cx="2239255" cy="1953408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299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Dziękujemy za uwagę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846640" cy="1752600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pl-PL" b="1" dirty="0" smtClean="0"/>
              <a:t>Urząd Miasta </a:t>
            </a:r>
            <a:r>
              <a:rPr lang="pl-PL" b="1" dirty="0" smtClean="0"/>
              <a:t>Gdyni </a:t>
            </a:r>
            <a:r>
              <a:rPr lang="pl-PL" b="1" dirty="0"/>
              <a:t>&amp; </a:t>
            </a:r>
          </a:p>
          <a:p>
            <a:pPr algn="ctr">
              <a:spcAft>
                <a:spcPts val="600"/>
              </a:spcAft>
            </a:pPr>
            <a:r>
              <a:rPr lang="pl-PL" b="1" dirty="0"/>
              <a:t>Polski Holding Nieruchomości  S.A</a:t>
            </a:r>
            <a:r>
              <a:rPr lang="pl-PL" sz="2800" b="1" dirty="0"/>
              <a:t>. </a:t>
            </a:r>
            <a:endParaRPr lang="pl-PL" sz="2800" dirty="0"/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A84A37A-AFC2-4A01-80A1-FC20F2C0D5B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68" y="4869160"/>
            <a:ext cx="2471812" cy="1874753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29166"/>
            <a:ext cx="2239255" cy="1953408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08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3" name="Picture 9" descr="KJK120577961_kadrzaznacz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905"/>
            <a:ext cx="8928992" cy="618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381870" y="572370"/>
            <a:ext cx="8229600" cy="114299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pl-PL" sz="3600" b="0" spc="-100" dirty="0">
                <a:solidFill>
                  <a:srgbClr val="CC9900"/>
                </a:solidFill>
              </a:rPr>
              <a:t>Molo Rybackie</a:t>
            </a:r>
            <a:r>
              <a:rPr lang="pl-PL" dirty="0" smtClean="0"/>
              <a:t/>
            </a:r>
            <a:br>
              <a:rPr lang="pl-PL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8" name="Picture 4" descr="MOLO RYBACKIE KOWALSKI KA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930"/>
            <a:ext cx="8928992" cy="632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798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4000" dirty="0" smtClean="0"/>
              <a:t>Molo Rybackie</a:t>
            </a:r>
            <a:r>
              <a:rPr lang="pl-PL" dirty="0" smtClean="0"/>
              <a:t/>
            </a:r>
            <a:br>
              <a:rPr lang="pl-PL" dirty="0" smtClean="0"/>
            </a:br>
            <a:endParaRPr lang="en-US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245587"/>
              </p:ext>
            </p:extLst>
          </p:nvPr>
        </p:nvGraphicFramePr>
        <p:xfrm>
          <a:off x="467544" y="1556792"/>
          <a:ext cx="8229600" cy="3312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887"/>
            <a:ext cx="1438489" cy="1091026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35266"/>
            <a:ext cx="1303151" cy="1136800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454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905770" cy="624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4006" name="Rectangle 6"/>
          <p:cNvSpPr>
            <a:spLocks noGrp="1"/>
          </p:cNvSpPr>
          <p:nvPr>
            <p:ph type="body" sz="half" idx="4294967295"/>
          </p:nvPr>
        </p:nvSpPr>
        <p:spPr>
          <a:xfrm>
            <a:off x="251520" y="4005064"/>
            <a:ext cx="4392488" cy="2659956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Potencjał rozwojowy nowych terenów, </a:t>
            </a:r>
            <a:b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uzyskanych dzięki uwolnieniu obszarów </a:t>
            </a:r>
            <a:b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wcześniej wykorzystywanych przez port </a:t>
            </a:r>
            <a:b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 stocznie, jest olbrzymi. Atrakcyjność ich położenia </a:t>
            </a:r>
            <a:b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zarówno w bezpośrednim sąsiedztwie istniejącego </a:t>
            </a:r>
            <a:b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śródmieścia Gdyni jak i przestrzeni nawodnych jest </a:t>
            </a:r>
            <a:b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wyjątkowa nie tylko w skali kraju. </a:t>
            </a:r>
            <a:endParaRPr lang="pl-PL" sz="12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pl-PL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Szacunki chłonności dla całości uwolnionych terenów wskazują </a:t>
            </a:r>
            <a:r>
              <a:rPr lang="pl-PL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na </a:t>
            </a: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możliwość podwojenia istniejących powierzchni usługowo-mieszkaniowych śródmieścia Gdyni. Tereny Mola Rybackiego stanowią piątą część tego obszaru. Przewiduje się, iż zamieszka tam </a:t>
            </a:r>
            <a:r>
              <a:rPr lang="pl-PL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ok</a:t>
            </a:r>
            <a:r>
              <a:rPr lang="pl-PL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4 tys. osób, a pracę znajdzie nawet 1500.</a:t>
            </a:r>
          </a:p>
        </p:txBody>
      </p:sp>
    </p:spTree>
    <p:extLst>
      <p:ext uri="{BB962C8B-B14F-4D97-AF65-F5344CB8AC3E}">
        <p14:creationId xmlns:p14="http://schemas.microsoft.com/office/powerpoint/2010/main" val="1483709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r="11696"/>
          <a:stretch>
            <a:fillRect/>
          </a:stretch>
        </p:blipFill>
        <p:spPr>
          <a:xfrm>
            <a:off x="163691" y="620688"/>
            <a:ext cx="8872805" cy="583264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4258816" cy="126492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CC9900"/>
                </a:solidFill>
              </a:rPr>
              <a:t>Dalmor – Port Rybacki</a:t>
            </a:r>
            <a:br>
              <a:rPr lang="pl-PL" sz="3200" dirty="0" smtClean="0">
                <a:solidFill>
                  <a:srgbClr val="CC9900"/>
                </a:solidFill>
              </a:rPr>
            </a:br>
            <a:endParaRPr lang="en-US" sz="320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2276352" cy="1264920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dirty="0" smtClean="0"/>
              <a:t>Dalmor – Port  Rybacki</a:t>
            </a:r>
            <a:endParaRPr lang="en-US" sz="3600" dirty="0"/>
          </a:p>
        </p:txBody>
      </p:sp>
      <p:pic>
        <p:nvPicPr>
          <p:cNvPr id="14" name="Symbol zastępczy obrazu 1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8" b="19008"/>
          <a:stretch>
            <a:fillRect/>
          </a:stretch>
        </p:blipFill>
        <p:spPr/>
      </p:pic>
      <p:sp>
        <p:nvSpPr>
          <p:cNvPr id="12" name="Symbol zastępczy tekstu 1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Nowoczesny kompleks biurowo-mieszkalny, uzupełniony o zabudowę handlowo-usługową, będzie zlokalizowany na działce o powierzchni ponad 10 ha przy ul. Hryniewickiego 10. </a:t>
            </a:r>
          </a:p>
          <a:p>
            <a:endParaRPr lang="pl-PL" dirty="0"/>
          </a:p>
          <a:p>
            <a:r>
              <a:rPr lang="pl-PL" dirty="0"/>
              <a:t>Niebagatelnym atutem inwestycji jest unikalność lokalizacji i możliwość m.in. realizacji mariny.</a:t>
            </a:r>
          </a:p>
          <a:p>
            <a:endParaRPr lang="pl-PL" dirty="0"/>
          </a:p>
          <a:p>
            <a:r>
              <a:rPr lang="pl-PL" dirty="0"/>
              <a:t>Firma szacuje potencjał deweloperski tego terenu na ok. 70 tys. m² GLA powierzchni komercyjnej i ok. 120 tys. m² powierzchni mieszkaniowej. </a:t>
            </a:r>
          </a:p>
          <a:p>
            <a:endParaRPr lang="pl-PL" dirty="0"/>
          </a:p>
          <a:p>
            <a:r>
              <a:rPr lang="pl-PL" dirty="0"/>
              <a:t>Holding jest na etapie prowadzenia postępowania dotyczącego wyboru partnera do realizacji projektu. </a:t>
            </a:r>
            <a:endParaRPr lang="en-US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3429000" y="792163"/>
            <a:ext cx="5715000" cy="557847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Polski Holding Nieruchomości S.A.</a:t>
            </a:r>
            <a:endParaRPr lang="en-US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8219256" cy="46188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l-PL" sz="2000" b="1" dirty="0"/>
              <a:t>Grupa Polskiego Holdingu Nieruchomości jest jednym </a:t>
            </a:r>
            <a:endParaRPr lang="pl-PL" sz="2000" b="1" dirty="0" smtClean="0"/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l-PL" sz="2000" b="1" dirty="0" smtClean="0"/>
              <a:t>z </a:t>
            </a:r>
            <a:r>
              <a:rPr lang="pl-PL" sz="2000" b="1" dirty="0"/>
              <a:t>największych (pod względem </a:t>
            </a:r>
            <a:r>
              <a:rPr lang="pl-PL" sz="2000" b="1" dirty="0" smtClean="0"/>
              <a:t>wycenianej </a:t>
            </a:r>
            <a:r>
              <a:rPr lang="pl-PL" sz="2000" b="1" dirty="0"/>
              <a:t>wartości rynkowej portfela nieruchomości) podmiotów posiadających i zarządzających nieruchomościami komercyjnymi </a:t>
            </a:r>
            <a:r>
              <a:rPr lang="pl-PL" sz="2000" b="1" dirty="0" smtClean="0"/>
              <a:t>i </a:t>
            </a:r>
            <a:r>
              <a:rPr lang="pl-PL" sz="2000" b="1" dirty="0"/>
              <a:t>mieszkaniowymi w Polsce.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pl-PL" sz="2000" b="1" dirty="0"/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l-PL" sz="2000" b="1" dirty="0" smtClean="0"/>
              <a:t>Pod względem rynkowej kapitalizacji PHN plasuje </a:t>
            </a:r>
            <a:r>
              <a:rPr lang="pl-PL" sz="2000" b="1" dirty="0"/>
              <a:t>się pośród </a:t>
            </a:r>
            <a:endParaRPr lang="pl-PL" sz="2000" b="1" dirty="0" smtClean="0"/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l-PL" sz="2000" b="1" dirty="0" smtClean="0"/>
              <a:t>3 </a:t>
            </a:r>
            <a:r>
              <a:rPr lang="pl-PL" sz="2000" b="1" dirty="0"/>
              <a:t>największych </a:t>
            </a:r>
            <a:r>
              <a:rPr lang="pl-PL" sz="2000" b="1" dirty="0" smtClean="0"/>
              <a:t>spółek z </a:t>
            </a:r>
            <a:r>
              <a:rPr lang="pl-PL" sz="2000" b="1" dirty="0"/>
              <a:t>sektora real estate notowanych na </a:t>
            </a:r>
            <a:r>
              <a:rPr lang="pl-PL" sz="2000" b="1" dirty="0" smtClean="0"/>
              <a:t>Giełdzie 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l-PL" sz="2000" b="1" dirty="0" smtClean="0"/>
              <a:t>Papierów Wartościowych w Warszawie S.A.</a:t>
            </a:r>
            <a:endParaRPr lang="en-US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2887"/>
            <a:ext cx="1438489" cy="1091026"/>
          </a:xfrm>
          <a:prstGeom prst="rect">
            <a:avLst/>
          </a:prstGeom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35266"/>
            <a:ext cx="1303151" cy="1136800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6757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600" dirty="0" smtClean="0"/>
              <a:t>Grupa PHN</a:t>
            </a:r>
            <a:endParaRPr lang="en-US" sz="36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9" y="1810544"/>
            <a:ext cx="1499770" cy="1308320"/>
          </a:xfrm>
          <a:prstGeom prst="rect">
            <a:avLst/>
          </a:prstGeom>
          <a:ln w="28575">
            <a:noFill/>
          </a:ln>
          <a:effectLst/>
        </p:spPr>
      </p:pic>
      <p:cxnSp>
        <p:nvCxnSpPr>
          <p:cNvPr id="9" name="Łącznik prostoliniowy 8"/>
          <p:cNvCxnSpPr/>
          <p:nvPr/>
        </p:nvCxnSpPr>
        <p:spPr>
          <a:xfrm flipV="1">
            <a:off x="1979712" y="3268886"/>
            <a:ext cx="5875962" cy="32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/>
        </p:nvCxnSpPr>
        <p:spPr>
          <a:xfrm>
            <a:off x="5004048" y="328498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 descr="Y:\!!klienci\Grupa PHN\Materiały od Klienta\NOWE\LOGOTYPY SPÓŁEK\Logotypy spółek zależnych\Budexpo_logo_CMYK_9 ne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04" y="3748494"/>
            <a:ext cx="1104900" cy="1112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Łącznik prostoliniowy 14"/>
          <p:cNvCxnSpPr/>
          <p:nvPr/>
        </p:nvCxnSpPr>
        <p:spPr>
          <a:xfrm>
            <a:off x="6444208" y="3268886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 descr="Y:\!!klienci\Grupa PHN\Materiały od Klienta\NOWE\LOGOTYPY SPÓŁEK\Logotypy spółek zależnych\dalmor cmyk [pion]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55" y="3813481"/>
            <a:ext cx="1266825" cy="1010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Łącznik prostoliniowy 16"/>
          <p:cNvCxnSpPr/>
          <p:nvPr/>
        </p:nvCxnSpPr>
        <p:spPr>
          <a:xfrm>
            <a:off x="7855674" y="3255959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 descr="Y:\!!klienci\Grupa PHN\Materiały od Klienta\NOWE\LOGOTYPY SPÓŁEK\Logotypy spółek zależnych\wcp cmyk [pion]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661423"/>
            <a:ext cx="1094740" cy="11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 descr="Y:\!!klienci\Grupa PHN\Materiały od Klienta\NOWE\LOGOTYPY SPÓŁEK\Logotypy spółek zależnych\Intraco_logo_cmyk_9 new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29" y="3864374"/>
            <a:ext cx="1266825" cy="1005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Łącznik prostoliniowy 19"/>
          <p:cNvCxnSpPr/>
          <p:nvPr/>
        </p:nvCxnSpPr>
        <p:spPr>
          <a:xfrm>
            <a:off x="1992511" y="3301428"/>
            <a:ext cx="0" cy="320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 descr="Y:\!!klienci\Grupa PHN\Materiały od Klienta\NOWE\LOGOTYPY SPÓŁEK\Logotypy spółek zależnych\logo_whn CMYK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12" y="3836521"/>
            <a:ext cx="1266825" cy="111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az 24" descr="Y:\!!klienci\Grupa PHN\Materiały od Klienta\NOWE\LOGOTYPY SPÓŁEK\Logotypy spółek zależnych\Logo_Agroman_CMYK_9+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0" y="5605112"/>
            <a:ext cx="1171575" cy="9086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Łącznik prostoliniowy 25"/>
          <p:cNvCxnSpPr/>
          <p:nvPr/>
        </p:nvCxnSpPr>
        <p:spPr>
          <a:xfrm>
            <a:off x="2051424" y="512025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oliniowy 26"/>
          <p:cNvCxnSpPr/>
          <p:nvPr/>
        </p:nvCxnSpPr>
        <p:spPr>
          <a:xfrm>
            <a:off x="3491880" y="3301428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/>
          <p:cNvSpPr txBox="1"/>
          <p:nvPr/>
        </p:nvSpPr>
        <p:spPr>
          <a:xfrm>
            <a:off x="5183560" y="6596390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* Struktura Grupy obejmuje tylko główne spółki zależne PHN</a:t>
            </a:r>
            <a:endParaRPr lang="pl-PL" sz="1100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343853" y="3347270"/>
            <a:ext cx="553998" cy="1533047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pl-PL" sz="1200" dirty="0" smtClean="0"/>
              <a:t>Spółki generujące przychody z najmu</a:t>
            </a:r>
            <a:endParaRPr lang="pl-PL" sz="1200" dirty="0"/>
          </a:p>
        </p:txBody>
      </p:sp>
      <p:sp>
        <p:nvSpPr>
          <p:cNvPr id="38" name="pole tekstowe 37"/>
          <p:cNvSpPr txBox="1"/>
          <p:nvPr/>
        </p:nvSpPr>
        <p:spPr>
          <a:xfrm>
            <a:off x="343853" y="5060054"/>
            <a:ext cx="553998" cy="1533047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pl-PL" sz="1200" dirty="0" smtClean="0"/>
              <a:t>Deweloperskie projekty</a:t>
            </a:r>
            <a:endParaRPr lang="pl-PL" sz="1200" dirty="0"/>
          </a:p>
        </p:txBody>
      </p:sp>
      <p:sp>
        <p:nvSpPr>
          <p:cNvPr id="39" name="pole tekstowe 38"/>
          <p:cNvSpPr txBox="1"/>
          <p:nvPr/>
        </p:nvSpPr>
        <p:spPr>
          <a:xfrm>
            <a:off x="343853" y="1768381"/>
            <a:ext cx="553998" cy="1533047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pl-PL" sz="1200" dirty="0" smtClean="0"/>
              <a:t>Spółka holdingowa</a:t>
            </a:r>
          </a:p>
          <a:p>
            <a:pPr algn="ctr"/>
            <a:endParaRPr lang="pl-PL" sz="1200" dirty="0"/>
          </a:p>
        </p:txBody>
      </p:sp>
      <p:cxnSp>
        <p:nvCxnSpPr>
          <p:cNvPr id="43" name="Łącznik prostoliniowy 42"/>
          <p:cNvCxnSpPr/>
          <p:nvPr/>
        </p:nvCxnSpPr>
        <p:spPr>
          <a:xfrm>
            <a:off x="1043608" y="5217653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oliniowy 45"/>
          <p:cNvCxnSpPr/>
          <p:nvPr/>
        </p:nvCxnSpPr>
        <p:spPr>
          <a:xfrm>
            <a:off x="1043608" y="3521887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oliniowy 46"/>
          <p:cNvCxnSpPr/>
          <p:nvPr/>
        </p:nvCxnSpPr>
        <p:spPr>
          <a:xfrm>
            <a:off x="1043608" y="1822720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9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jrzystość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ejrzystość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354</TotalTime>
  <Words>685</Words>
  <Application>Microsoft Office PowerPoint</Application>
  <PresentationFormat>Pokaz na ekranie (4:3)</PresentationFormat>
  <Paragraphs>75</Paragraphs>
  <Slides>16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Przejrzystość</vt:lpstr>
      <vt:lpstr>Podpisanie listu intencyjnego </vt:lpstr>
      <vt:lpstr>Prezentacja programu PowerPoint</vt:lpstr>
      <vt:lpstr>Prezentacja programu PowerPoint</vt:lpstr>
      <vt:lpstr>Molo Rybackie </vt:lpstr>
      <vt:lpstr>Prezentacja programu PowerPoint</vt:lpstr>
      <vt:lpstr>Dalmor – Port Rybacki </vt:lpstr>
      <vt:lpstr>Dalmor – Port  Rybacki</vt:lpstr>
      <vt:lpstr>Polski Holding Nieruchomości S.A.</vt:lpstr>
      <vt:lpstr>Grupa PHN</vt:lpstr>
      <vt:lpstr>Grupa PHN w liczbach wg stanu na dzień 31 grudnia 2012 r. </vt:lpstr>
      <vt:lpstr>Współpraca inwestorów z Urzędem Miasta  </vt:lpstr>
      <vt:lpstr>Modernizacja infrastruktury drogowej </vt:lpstr>
      <vt:lpstr>Podpisanie listu intencyjnego</vt:lpstr>
      <vt:lpstr>Zapraszamy do współpracy </vt:lpstr>
      <vt:lpstr>PODPISANIE LISTU INTENCYJNEGO</vt:lpstr>
      <vt:lpstr>Dziękujemy za uwagę</vt:lpstr>
    </vt:vector>
  </TitlesOfParts>
  <Company>On Board PR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Elwira Bobowska</dc:creator>
  <cp:lastModifiedBy>Elwira Bobowska</cp:lastModifiedBy>
  <cp:revision>36</cp:revision>
  <dcterms:created xsi:type="dcterms:W3CDTF">2013-04-17T08:50:15Z</dcterms:created>
  <dcterms:modified xsi:type="dcterms:W3CDTF">2013-05-08T09:54:38Z</dcterms:modified>
</cp:coreProperties>
</file>