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76" r:id="rId5"/>
    <p:sldId id="273" r:id="rId6"/>
    <p:sldId id="272" r:id="rId7"/>
    <p:sldId id="275" r:id="rId8"/>
    <p:sldId id="280" r:id="rId9"/>
    <p:sldId id="285" r:id="rId10"/>
    <p:sldId id="284" r:id="rId11"/>
    <p:sldId id="289" r:id="rId12"/>
    <p:sldId id="288" r:id="rId13"/>
  </p:sldIdLst>
  <p:sldSz cx="9144000" cy="6858000" type="screen4x3"/>
  <p:notesSz cx="6799263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A7DE"/>
    <a:srgbClr val="D9E9F7"/>
    <a:srgbClr val="CCDAEC"/>
    <a:srgbClr val="C2D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0" d="100"/>
          <a:sy n="160" d="100"/>
        </p:scale>
        <p:origin x="-72" y="28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51646-8FBE-4A32-8698-2DADA995B68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F4AAC75-CAB0-42E3-BC21-65585B36B686}">
      <dgm:prSet phldrT="[Tekst]" custT="1"/>
      <dgm:spPr/>
      <dgm:t>
        <a:bodyPr/>
        <a:lstStyle/>
        <a:p>
          <a:r>
            <a:rPr lang="pl-PL" sz="1550" dirty="0" smtClean="0"/>
            <a:t>Konsultacje społeczne uchwały o wyznaczeniu obszarów zdegradowanych/rewitalizowanych  </a:t>
          </a:r>
          <a:r>
            <a:rPr lang="pl-PL" sz="1550" b="1" dirty="0" smtClean="0">
              <a:solidFill>
                <a:schemeClr val="tx1"/>
              </a:solidFill>
            </a:rPr>
            <a:t>styczeń – luty </a:t>
          </a:r>
        </a:p>
        <a:p>
          <a:r>
            <a:rPr lang="pl-PL" sz="1550" dirty="0" smtClean="0"/>
            <a:t>Przyjęcie uchwały o wyznaczeniu obszarów zdegradowanych/rewitalizowanych </a:t>
          </a:r>
          <a:r>
            <a:rPr lang="pl-PL" sz="1550" b="1" dirty="0" smtClean="0">
              <a:solidFill>
                <a:schemeClr val="tx1"/>
              </a:solidFill>
            </a:rPr>
            <a:t>marzec  </a:t>
          </a:r>
          <a:endParaRPr lang="pl-PL" sz="1550" b="1" dirty="0">
            <a:solidFill>
              <a:schemeClr val="tx1"/>
            </a:solidFill>
          </a:endParaRPr>
        </a:p>
      </dgm:t>
    </dgm:pt>
    <dgm:pt modelId="{6C8C0178-EB74-48F6-A38A-F99B1C30089C}" type="parTrans" cxnId="{2F6F5A64-5A9A-4FD1-A393-4DD61B07E870}">
      <dgm:prSet/>
      <dgm:spPr/>
      <dgm:t>
        <a:bodyPr/>
        <a:lstStyle/>
        <a:p>
          <a:endParaRPr lang="pl-PL"/>
        </a:p>
      </dgm:t>
    </dgm:pt>
    <dgm:pt modelId="{383269E2-646E-4BE4-BBD9-3BA64712867A}" type="sibTrans" cxnId="{2F6F5A64-5A9A-4FD1-A393-4DD61B07E870}">
      <dgm:prSet/>
      <dgm:spPr/>
      <dgm:t>
        <a:bodyPr/>
        <a:lstStyle/>
        <a:p>
          <a:endParaRPr lang="pl-PL"/>
        </a:p>
      </dgm:t>
    </dgm:pt>
    <dgm:pt modelId="{704B9FE7-C399-43FA-A12F-9412195D04F9}">
      <dgm:prSet phldrT="[Tekst]" custT="1"/>
      <dgm:spPr/>
      <dgm:t>
        <a:bodyPr/>
        <a:lstStyle/>
        <a:p>
          <a:endParaRPr lang="pl-PL" sz="1500" dirty="0" smtClean="0"/>
        </a:p>
        <a:p>
          <a:r>
            <a:rPr lang="pl-PL" sz="1500" dirty="0" smtClean="0"/>
            <a:t>Konsultacje Programu z mieszkańcami i Urzędem Marszałkowskim </a:t>
          </a:r>
          <a:r>
            <a:rPr lang="pl-PL" sz="1500" b="1" dirty="0" smtClean="0">
              <a:solidFill>
                <a:schemeClr val="tx1"/>
              </a:solidFill>
            </a:rPr>
            <a:t>październik -   listopad  </a:t>
          </a:r>
        </a:p>
        <a:p>
          <a:r>
            <a:rPr lang="pl-PL" sz="1500" b="0" dirty="0" smtClean="0">
              <a:solidFill>
                <a:schemeClr val="bg1"/>
              </a:solidFill>
            </a:rPr>
            <a:t>Przyjęcie Programu  Rewitalizacji uchwałą </a:t>
          </a:r>
          <a:r>
            <a:rPr lang="pl-PL" sz="1500" b="1" dirty="0" smtClean="0">
              <a:solidFill>
                <a:schemeClr val="tx1"/>
              </a:solidFill>
            </a:rPr>
            <a:t>grudzień </a:t>
          </a:r>
        </a:p>
        <a:p>
          <a:endParaRPr lang="pl-PL" sz="1400" dirty="0"/>
        </a:p>
      </dgm:t>
    </dgm:pt>
    <dgm:pt modelId="{649B1B2D-9E21-4067-8860-2B7C997CBEFA}" type="parTrans" cxnId="{9A909FD5-128B-4F72-AC4A-424B115B56E7}">
      <dgm:prSet/>
      <dgm:spPr/>
      <dgm:t>
        <a:bodyPr/>
        <a:lstStyle/>
        <a:p>
          <a:endParaRPr lang="pl-PL"/>
        </a:p>
      </dgm:t>
    </dgm:pt>
    <dgm:pt modelId="{2F678048-36DD-4B12-839B-8365CDAE7B89}" type="sibTrans" cxnId="{9A909FD5-128B-4F72-AC4A-424B115B56E7}">
      <dgm:prSet/>
      <dgm:spPr/>
      <dgm:t>
        <a:bodyPr/>
        <a:lstStyle/>
        <a:p>
          <a:endParaRPr lang="pl-PL"/>
        </a:p>
      </dgm:t>
    </dgm:pt>
    <dgm:pt modelId="{8B5ACF95-6276-446A-8D29-D6E34E7466ED}">
      <dgm:prSet custT="1"/>
      <dgm:spPr/>
      <dgm:t>
        <a:bodyPr/>
        <a:lstStyle/>
        <a:p>
          <a:r>
            <a:rPr lang="pl-PL" sz="1550" dirty="0" smtClean="0"/>
            <a:t>        Wyznaczenie Specjalnej Strefy Rewitalizacji – </a:t>
          </a:r>
          <a:r>
            <a:rPr lang="pl-PL" sz="1550" b="1" dirty="0" smtClean="0">
              <a:solidFill>
                <a:schemeClr val="tx1"/>
              </a:solidFill>
            </a:rPr>
            <a:t>I kwartał 2017</a:t>
          </a:r>
        </a:p>
        <a:p>
          <a:r>
            <a:rPr lang="pl-PL" sz="1550" dirty="0" smtClean="0"/>
            <a:t>        Przygotowanie i złożenie projektów na dofinansowanie do Urzędu Marszałkowskiego </a:t>
          </a:r>
          <a:r>
            <a:rPr lang="pl-PL" sz="1550" b="1" dirty="0" smtClean="0">
              <a:solidFill>
                <a:schemeClr val="tx1"/>
              </a:solidFill>
            </a:rPr>
            <a:t>październik 2016 – luty 2017</a:t>
          </a:r>
          <a:endParaRPr lang="pl-PL" sz="1550" b="1" dirty="0">
            <a:solidFill>
              <a:schemeClr val="tx1"/>
            </a:solidFill>
          </a:endParaRPr>
        </a:p>
      </dgm:t>
    </dgm:pt>
    <dgm:pt modelId="{9F93374C-53F1-4CE5-B7D3-81E82B967047}" type="parTrans" cxnId="{CFE3B9CC-CA30-4B5B-AB34-18356AD29CA3}">
      <dgm:prSet/>
      <dgm:spPr/>
      <dgm:t>
        <a:bodyPr/>
        <a:lstStyle/>
        <a:p>
          <a:endParaRPr lang="pl-PL"/>
        </a:p>
      </dgm:t>
    </dgm:pt>
    <dgm:pt modelId="{5054B92E-7952-4646-B8AA-F15D3AA2904B}" type="sibTrans" cxnId="{CFE3B9CC-CA30-4B5B-AB34-18356AD29CA3}">
      <dgm:prSet/>
      <dgm:spPr/>
      <dgm:t>
        <a:bodyPr/>
        <a:lstStyle/>
        <a:p>
          <a:endParaRPr lang="pl-PL"/>
        </a:p>
      </dgm:t>
    </dgm:pt>
    <dgm:pt modelId="{1D978CC2-F3DA-4865-BD8E-B54FC37A9D1B}">
      <dgm:prSet custT="1"/>
      <dgm:spPr/>
      <dgm:t>
        <a:bodyPr/>
        <a:lstStyle/>
        <a:p>
          <a:r>
            <a:rPr lang="pl-PL" sz="1500" dirty="0" smtClean="0"/>
            <a:t>Przyjęcie uchwały o rozpoczęciu  prac nad Programem Rewitalizacji  </a:t>
          </a:r>
          <a:r>
            <a:rPr lang="pl-PL" sz="1500" b="1" dirty="0" smtClean="0">
              <a:solidFill>
                <a:schemeClr val="tx1"/>
              </a:solidFill>
            </a:rPr>
            <a:t>kwiecień </a:t>
          </a:r>
        </a:p>
        <a:p>
          <a:r>
            <a:rPr lang="pl-PL" sz="1500" b="0" dirty="0" smtClean="0">
              <a:solidFill>
                <a:schemeClr val="bg1"/>
              </a:solidFill>
            </a:rPr>
            <a:t>Prace nad Programem Rewitalizacji uwzględniającym wszystkie obszary   </a:t>
          </a:r>
          <a:r>
            <a:rPr lang="pl-PL" sz="1500" b="1" dirty="0" smtClean="0">
              <a:solidFill>
                <a:schemeClr val="tx1"/>
              </a:solidFill>
            </a:rPr>
            <a:t>maj – wrzesień </a:t>
          </a:r>
        </a:p>
      </dgm:t>
    </dgm:pt>
    <dgm:pt modelId="{24C85DA6-B517-4991-AD3B-4DDE7F9CAD29}" type="parTrans" cxnId="{159C6460-5B5C-4563-A2E3-C5879380D847}">
      <dgm:prSet/>
      <dgm:spPr/>
      <dgm:t>
        <a:bodyPr/>
        <a:lstStyle/>
        <a:p>
          <a:endParaRPr lang="pl-PL"/>
        </a:p>
      </dgm:t>
    </dgm:pt>
    <dgm:pt modelId="{373C7530-8170-4230-BC24-E221F22A42A8}" type="sibTrans" cxnId="{159C6460-5B5C-4563-A2E3-C5879380D847}">
      <dgm:prSet/>
      <dgm:spPr/>
      <dgm:t>
        <a:bodyPr/>
        <a:lstStyle/>
        <a:p>
          <a:endParaRPr lang="pl-PL"/>
        </a:p>
      </dgm:t>
    </dgm:pt>
    <dgm:pt modelId="{FCC34813-6CBE-441B-BF61-EBB2C09F0E18}" type="pres">
      <dgm:prSet presAssocID="{73C51646-8FBE-4A32-8698-2DADA995B68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EDB97E8B-73DD-4122-A8F7-F631EA2C32C1}" type="pres">
      <dgm:prSet presAssocID="{73C51646-8FBE-4A32-8698-2DADA995B687}" presName="Name1" presStyleCnt="0"/>
      <dgm:spPr/>
    </dgm:pt>
    <dgm:pt modelId="{64384906-6D86-4439-B7A0-F011EB007810}" type="pres">
      <dgm:prSet presAssocID="{73C51646-8FBE-4A32-8698-2DADA995B687}" presName="cycle" presStyleCnt="0"/>
      <dgm:spPr/>
    </dgm:pt>
    <dgm:pt modelId="{5F3DCAA8-18AF-4251-BFAD-48B13B553229}" type="pres">
      <dgm:prSet presAssocID="{73C51646-8FBE-4A32-8698-2DADA995B687}" presName="srcNode" presStyleLbl="node1" presStyleIdx="0" presStyleCnt="4"/>
      <dgm:spPr/>
    </dgm:pt>
    <dgm:pt modelId="{F653A631-5EA6-4BB8-A592-7FF77927E9E9}" type="pres">
      <dgm:prSet presAssocID="{73C51646-8FBE-4A32-8698-2DADA995B687}" presName="conn" presStyleLbl="parChTrans1D2" presStyleIdx="0" presStyleCnt="1"/>
      <dgm:spPr/>
      <dgm:t>
        <a:bodyPr/>
        <a:lstStyle/>
        <a:p>
          <a:endParaRPr lang="pl-PL"/>
        </a:p>
      </dgm:t>
    </dgm:pt>
    <dgm:pt modelId="{842CC2C6-1310-4B07-BD5C-C56490564E9E}" type="pres">
      <dgm:prSet presAssocID="{73C51646-8FBE-4A32-8698-2DADA995B687}" presName="extraNode" presStyleLbl="node1" presStyleIdx="0" presStyleCnt="4"/>
      <dgm:spPr/>
    </dgm:pt>
    <dgm:pt modelId="{4112FFC1-2654-4AC8-8ACD-E1DB072A22CF}" type="pres">
      <dgm:prSet presAssocID="{73C51646-8FBE-4A32-8698-2DADA995B687}" presName="dstNode" presStyleLbl="node1" presStyleIdx="0" presStyleCnt="4"/>
      <dgm:spPr/>
    </dgm:pt>
    <dgm:pt modelId="{AF245F74-F59B-4DCB-BFB7-C0D05EE6E566}" type="pres">
      <dgm:prSet presAssocID="{EF4AAC75-CAB0-42E3-BC21-65585B36B686}" presName="text_1" presStyleLbl="node1" presStyleIdx="0" presStyleCnt="4" custLinFactNeighborX="529" custLinFactNeighborY="1650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B4A708-0387-498A-8D8E-D99589201278}" type="pres">
      <dgm:prSet presAssocID="{EF4AAC75-CAB0-42E3-BC21-65585B36B686}" presName="accent_1" presStyleCnt="0"/>
      <dgm:spPr/>
    </dgm:pt>
    <dgm:pt modelId="{06A898DC-F078-4C49-93B4-9A66591FAF42}" type="pres">
      <dgm:prSet presAssocID="{EF4AAC75-CAB0-42E3-BC21-65585B36B686}" presName="accentRepeatNode" presStyleLbl="solidFgAcc1" presStyleIdx="0" presStyleCnt="4"/>
      <dgm:spPr/>
    </dgm:pt>
    <dgm:pt modelId="{74032137-1D7A-446A-91F2-0468760745B3}" type="pres">
      <dgm:prSet presAssocID="{1D978CC2-F3DA-4865-BD8E-B54FC37A9D1B}" presName="text_2" presStyleLbl="node1" presStyleIdx="1" presStyleCnt="4" custLinFactNeighborX="-154" custLinFactNeighborY="1421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049D57-BC85-4A1E-83FE-969B0DB99175}" type="pres">
      <dgm:prSet presAssocID="{1D978CC2-F3DA-4865-BD8E-B54FC37A9D1B}" presName="accent_2" presStyleCnt="0"/>
      <dgm:spPr/>
    </dgm:pt>
    <dgm:pt modelId="{86C12487-2E0F-4B07-9DBE-4BD4E966F969}" type="pres">
      <dgm:prSet presAssocID="{1D978CC2-F3DA-4865-BD8E-B54FC37A9D1B}" presName="accentRepeatNode" presStyleLbl="solidFgAcc1" presStyleIdx="1" presStyleCnt="4"/>
      <dgm:spPr/>
    </dgm:pt>
    <dgm:pt modelId="{9C8A874D-D60D-4C2A-AF38-7C7AACC1830F}" type="pres">
      <dgm:prSet presAssocID="{704B9FE7-C399-43FA-A12F-9412195D04F9}" presName="text_3" presStyleLbl="node1" presStyleIdx="2" presStyleCnt="4" custLinFactNeighborX="-1101" custLinFactNeighborY="119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9A3F85-BDB8-4AEC-874A-68B152508E58}" type="pres">
      <dgm:prSet presAssocID="{704B9FE7-C399-43FA-A12F-9412195D04F9}" presName="accent_3" presStyleCnt="0"/>
      <dgm:spPr/>
    </dgm:pt>
    <dgm:pt modelId="{BE0FDB78-4B63-4988-A5B6-206223775462}" type="pres">
      <dgm:prSet presAssocID="{704B9FE7-C399-43FA-A12F-9412195D04F9}" presName="accentRepeatNode" presStyleLbl="solidFgAcc1" presStyleIdx="2" presStyleCnt="4"/>
      <dgm:spPr/>
    </dgm:pt>
    <dgm:pt modelId="{26AC1596-B734-4DEE-B820-44E6DD846124}" type="pres">
      <dgm:prSet presAssocID="{8B5ACF95-6276-446A-8D29-D6E34E7466ED}" presName="text_4" presStyleLbl="node1" presStyleIdx="3" presStyleCnt="4" custLinFactNeighborX="-3883" custLinFactNeighborY="317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BAAE3D-35F9-4A23-A2D8-4B58F6C25364}" type="pres">
      <dgm:prSet presAssocID="{8B5ACF95-6276-446A-8D29-D6E34E7466ED}" presName="accent_4" presStyleCnt="0"/>
      <dgm:spPr/>
    </dgm:pt>
    <dgm:pt modelId="{AB2B6DAD-5603-4C69-94EC-AF3A51DC6A43}" type="pres">
      <dgm:prSet presAssocID="{8B5ACF95-6276-446A-8D29-D6E34E7466ED}" presName="accentRepeatNode" presStyleLbl="solidFgAcc1" presStyleIdx="3" presStyleCnt="4"/>
      <dgm:spPr/>
    </dgm:pt>
  </dgm:ptLst>
  <dgm:cxnLst>
    <dgm:cxn modelId="{FA6FFCD7-334F-4A33-9CBE-836FC359ACA9}" type="presOf" srcId="{73C51646-8FBE-4A32-8698-2DADA995B687}" destId="{FCC34813-6CBE-441B-BF61-EBB2C09F0E18}" srcOrd="0" destOrd="0" presId="urn:microsoft.com/office/officeart/2008/layout/VerticalCurvedList"/>
    <dgm:cxn modelId="{74C591DD-FC6B-45F6-8562-8ED87CABC103}" type="presOf" srcId="{383269E2-646E-4BE4-BBD9-3BA64712867A}" destId="{F653A631-5EA6-4BB8-A592-7FF77927E9E9}" srcOrd="0" destOrd="0" presId="urn:microsoft.com/office/officeart/2008/layout/VerticalCurvedList"/>
    <dgm:cxn modelId="{159C6460-5B5C-4563-A2E3-C5879380D847}" srcId="{73C51646-8FBE-4A32-8698-2DADA995B687}" destId="{1D978CC2-F3DA-4865-BD8E-B54FC37A9D1B}" srcOrd="1" destOrd="0" parTransId="{24C85DA6-B517-4991-AD3B-4DDE7F9CAD29}" sibTransId="{373C7530-8170-4230-BC24-E221F22A42A8}"/>
    <dgm:cxn modelId="{9A909FD5-128B-4F72-AC4A-424B115B56E7}" srcId="{73C51646-8FBE-4A32-8698-2DADA995B687}" destId="{704B9FE7-C399-43FA-A12F-9412195D04F9}" srcOrd="2" destOrd="0" parTransId="{649B1B2D-9E21-4067-8860-2B7C997CBEFA}" sibTransId="{2F678048-36DD-4B12-839B-8365CDAE7B89}"/>
    <dgm:cxn modelId="{CCD88615-F784-48CA-8073-B7EB0636D0A0}" type="presOf" srcId="{EF4AAC75-CAB0-42E3-BC21-65585B36B686}" destId="{AF245F74-F59B-4DCB-BFB7-C0D05EE6E566}" srcOrd="0" destOrd="0" presId="urn:microsoft.com/office/officeart/2008/layout/VerticalCurvedList"/>
    <dgm:cxn modelId="{70049604-4AB1-40E7-AEDF-9B6B01694213}" type="presOf" srcId="{1D978CC2-F3DA-4865-BD8E-B54FC37A9D1B}" destId="{74032137-1D7A-446A-91F2-0468760745B3}" srcOrd="0" destOrd="0" presId="urn:microsoft.com/office/officeart/2008/layout/VerticalCurvedList"/>
    <dgm:cxn modelId="{2F6F5A64-5A9A-4FD1-A393-4DD61B07E870}" srcId="{73C51646-8FBE-4A32-8698-2DADA995B687}" destId="{EF4AAC75-CAB0-42E3-BC21-65585B36B686}" srcOrd="0" destOrd="0" parTransId="{6C8C0178-EB74-48F6-A38A-F99B1C30089C}" sibTransId="{383269E2-646E-4BE4-BBD9-3BA64712867A}"/>
    <dgm:cxn modelId="{4DEB4032-8DC8-4F87-9291-7E4E7901718B}" type="presOf" srcId="{8B5ACF95-6276-446A-8D29-D6E34E7466ED}" destId="{26AC1596-B734-4DEE-B820-44E6DD846124}" srcOrd="0" destOrd="0" presId="urn:microsoft.com/office/officeart/2008/layout/VerticalCurvedList"/>
    <dgm:cxn modelId="{CFE3B9CC-CA30-4B5B-AB34-18356AD29CA3}" srcId="{73C51646-8FBE-4A32-8698-2DADA995B687}" destId="{8B5ACF95-6276-446A-8D29-D6E34E7466ED}" srcOrd="3" destOrd="0" parTransId="{9F93374C-53F1-4CE5-B7D3-81E82B967047}" sibTransId="{5054B92E-7952-4646-B8AA-F15D3AA2904B}"/>
    <dgm:cxn modelId="{A8C8A101-EDD3-4CBB-9E19-FB4FC882F6C9}" type="presOf" srcId="{704B9FE7-C399-43FA-A12F-9412195D04F9}" destId="{9C8A874D-D60D-4C2A-AF38-7C7AACC1830F}" srcOrd="0" destOrd="0" presId="urn:microsoft.com/office/officeart/2008/layout/VerticalCurvedList"/>
    <dgm:cxn modelId="{303048CC-4567-4A1D-89C2-B804B334E314}" type="presParOf" srcId="{FCC34813-6CBE-441B-BF61-EBB2C09F0E18}" destId="{EDB97E8B-73DD-4122-A8F7-F631EA2C32C1}" srcOrd="0" destOrd="0" presId="urn:microsoft.com/office/officeart/2008/layout/VerticalCurvedList"/>
    <dgm:cxn modelId="{D67F5AD0-0F96-46D2-BC01-011C1A9E8A41}" type="presParOf" srcId="{EDB97E8B-73DD-4122-A8F7-F631EA2C32C1}" destId="{64384906-6D86-4439-B7A0-F011EB007810}" srcOrd="0" destOrd="0" presId="urn:microsoft.com/office/officeart/2008/layout/VerticalCurvedList"/>
    <dgm:cxn modelId="{86993963-67F5-4744-82F6-F1AD60133E16}" type="presParOf" srcId="{64384906-6D86-4439-B7A0-F011EB007810}" destId="{5F3DCAA8-18AF-4251-BFAD-48B13B553229}" srcOrd="0" destOrd="0" presId="urn:microsoft.com/office/officeart/2008/layout/VerticalCurvedList"/>
    <dgm:cxn modelId="{A5FC619B-ECA6-4117-859D-580A227CD191}" type="presParOf" srcId="{64384906-6D86-4439-B7A0-F011EB007810}" destId="{F653A631-5EA6-4BB8-A592-7FF77927E9E9}" srcOrd="1" destOrd="0" presId="urn:microsoft.com/office/officeart/2008/layout/VerticalCurvedList"/>
    <dgm:cxn modelId="{46008108-260C-4798-8BAA-1F16A5D28793}" type="presParOf" srcId="{64384906-6D86-4439-B7A0-F011EB007810}" destId="{842CC2C6-1310-4B07-BD5C-C56490564E9E}" srcOrd="2" destOrd="0" presId="urn:microsoft.com/office/officeart/2008/layout/VerticalCurvedList"/>
    <dgm:cxn modelId="{843E6B87-FAC2-4538-B386-6D997B285ADA}" type="presParOf" srcId="{64384906-6D86-4439-B7A0-F011EB007810}" destId="{4112FFC1-2654-4AC8-8ACD-E1DB072A22CF}" srcOrd="3" destOrd="0" presId="urn:microsoft.com/office/officeart/2008/layout/VerticalCurvedList"/>
    <dgm:cxn modelId="{5A32CC66-01AB-4E5A-9D1E-E95385B7BD32}" type="presParOf" srcId="{EDB97E8B-73DD-4122-A8F7-F631EA2C32C1}" destId="{AF245F74-F59B-4DCB-BFB7-C0D05EE6E566}" srcOrd="1" destOrd="0" presId="urn:microsoft.com/office/officeart/2008/layout/VerticalCurvedList"/>
    <dgm:cxn modelId="{5074B664-8B95-4529-8741-7E417CB0B89D}" type="presParOf" srcId="{EDB97E8B-73DD-4122-A8F7-F631EA2C32C1}" destId="{C6B4A708-0387-498A-8D8E-D99589201278}" srcOrd="2" destOrd="0" presId="urn:microsoft.com/office/officeart/2008/layout/VerticalCurvedList"/>
    <dgm:cxn modelId="{0DBF446E-480A-4430-A33C-9F94C8EE0DEB}" type="presParOf" srcId="{C6B4A708-0387-498A-8D8E-D99589201278}" destId="{06A898DC-F078-4C49-93B4-9A66591FAF42}" srcOrd="0" destOrd="0" presId="urn:microsoft.com/office/officeart/2008/layout/VerticalCurvedList"/>
    <dgm:cxn modelId="{729CAD34-FB18-49A5-8E36-750AF2C8CCEC}" type="presParOf" srcId="{EDB97E8B-73DD-4122-A8F7-F631EA2C32C1}" destId="{74032137-1D7A-446A-91F2-0468760745B3}" srcOrd="3" destOrd="0" presId="urn:microsoft.com/office/officeart/2008/layout/VerticalCurvedList"/>
    <dgm:cxn modelId="{862ECEB3-6899-44FF-8241-810C2DD86DB0}" type="presParOf" srcId="{EDB97E8B-73DD-4122-A8F7-F631EA2C32C1}" destId="{61049D57-BC85-4A1E-83FE-969B0DB99175}" srcOrd="4" destOrd="0" presId="urn:microsoft.com/office/officeart/2008/layout/VerticalCurvedList"/>
    <dgm:cxn modelId="{C915C871-93D5-4E22-94DA-F716E7349CC5}" type="presParOf" srcId="{61049D57-BC85-4A1E-83FE-969B0DB99175}" destId="{86C12487-2E0F-4B07-9DBE-4BD4E966F969}" srcOrd="0" destOrd="0" presId="urn:microsoft.com/office/officeart/2008/layout/VerticalCurvedList"/>
    <dgm:cxn modelId="{7995B72D-3105-47F5-8C1E-59AFDA67228A}" type="presParOf" srcId="{EDB97E8B-73DD-4122-A8F7-F631EA2C32C1}" destId="{9C8A874D-D60D-4C2A-AF38-7C7AACC1830F}" srcOrd="5" destOrd="0" presId="urn:microsoft.com/office/officeart/2008/layout/VerticalCurvedList"/>
    <dgm:cxn modelId="{C0DCA99B-A4F7-40F5-AB3D-92624EFAB71D}" type="presParOf" srcId="{EDB97E8B-73DD-4122-A8F7-F631EA2C32C1}" destId="{6A9A3F85-BDB8-4AEC-874A-68B152508E58}" srcOrd="6" destOrd="0" presId="urn:microsoft.com/office/officeart/2008/layout/VerticalCurvedList"/>
    <dgm:cxn modelId="{530E4A3A-3876-4D38-9CDD-000FAAD53070}" type="presParOf" srcId="{6A9A3F85-BDB8-4AEC-874A-68B152508E58}" destId="{BE0FDB78-4B63-4988-A5B6-206223775462}" srcOrd="0" destOrd="0" presId="urn:microsoft.com/office/officeart/2008/layout/VerticalCurvedList"/>
    <dgm:cxn modelId="{E1564A25-732C-4B79-BD55-11343DB8D8CA}" type="presParOf" srcId="{EDB97E8B-73DD-4122-A8F7-F631EA2C32C1}" destId="{26AC1596-B734-4DEE-B820-44E6DD846124}" srcOrd="7" destOrd="0" presId="urn:microsoft.com/office/officeart/2008/layout/VerticalCurvedList"/>
    <dgm:cxn modelId="{9B3F1474-4DC0-4744-AAEC-46FF696E4404}" type="presParOf" srcId="{EDB97E8B-73DD-4122-A8F7-F631EA2C32C1}" destId="{D6BAAE3D-35F9-4A23-A2D8-4B58F6C25364}" srcOrd="8" destOrd="0" presId="urn:microsoft.com/office/officeart/2008/layout/VerticalCurvedList"/>
    <dgm:cxn modelId="{FF481783-C56F-41A1-AA72-9A0AD46A3A36}" type="presParOf" srcId="{D6BAAE3D-35F9-4A23-A2D8-4B58F6C25364}" destId="{AB2B6DAD-5603-4C69-94EC-AF3A51DC6A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3A631-5EA6-4BB8-A592-7FF77927E9E9}">
      <dsp:nvSpPr>
        <dsp:cNvPr id="0" name=""/>
        <dsp:cNvSpPr/>
      </dsp:nvSpPr>
      <dsp:spPr>
        <a:xfrm>
          <a:off x="-7165631" y="-1095313"/>
          <a:ext cx="8527330" cy="8527330"/>
        </a:xfrm>
        <a:prstGeom prst="blockArc">
          <a:avLst>
            <a:gd name="adj1" fmla="val 18900000"/>
            <a:gd name="adj2" fmla="val 2700000"/>
            <a:gd name="adj3" fmla="val 25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45F74-F59B-4DCB-BFB7-C0D05EE6E566}">
      <dsp:nvSpPr>
        <dsp:cNvPr id="0" name=""/>
        <dsp:cNvSpPr/>
      </dsp:nvSpPr>
      <dsp:spPr>
        <a:xfrm>
          <a:off x="755584" y="648072"/>
          <a:ext cx="8160993" cy="974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778" tIns="40640" rIns="40640" bIns="40640" numCol="1" spcCol="1270" anchor="ctr" anchorCtr="0">
          <a:noAutofit/>
        </a:bodyPr>
        <a:lstStyle/>
        <a:p>
          <a:pPr lvl="0" algn="l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50" kern="1200" dirty="0" smtClean="0"/>
            <a:t>Konsultacje społeczne uchwały o wyznaczeniu obszarów zdegradowanych/rewitalizowanych  </a:t>
          </a:r>
          <a:r>
            <a:rPr lang="pl-PL" sz="1550" b="1" kern="1200" dirty="0" smtClean="0">
              <a:solidFill>
                <a:schemeClr val="tx1"/>
              </a:solidFill>
            </a:rPr>
            <a:t>styczeń – luty </a:t>
          </a:r>
        </a:p>
        <a:p>
          <a:pPr lvl="0" algn="l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50" kern="1200" dirty="0" smtClean="0"/>
            <a:t>Przyjęcie uchwały o wyznaczeniu obszarów zdegradowanych/rewitalizowanych </a:t>
          </a:r>
          <a:r>
            <a:rPr lang="pl-PL" sz="1550" b="1" kern="1200" dirty="0" smtClean="0">
              <a:solidFill>
                <a:schemeClr val="tx1"/>
              </a:solidFill>
            </a:rPr>
            <a:t>marzec  </a:t>
          </a:r>
          <a:endParaRPr lang="pl-PL" sz="1550" b="1" kern="1200" dirty="0">
            <a:solidFill>
              <a:schemeClr val="tx1"/>
            </a:solidFill>
          </a:endParaRPr>
        </a:p>
      </dsp:txBody>
      <dsp:txXfrm>
        <a:off x="755584" y="648072"/>
        <a:ext cx="8160993" cy="974838"/>
      </dsp:txXfrm>
    </dsp:sp>
    <dsp:sp modelId="{06A898DC-F078-4C49-93B4-9A66591FAF42}">
      <dsp:nvSpPr>
        <dsp:cNvPr id="0" name=""/>
        <dsp:cNvSpPr/>
      </dsp:nvSpPr>
      <dsp:spPr>
        <a:xfrm>
          <a:off x="103138" y="365310"/>
          <a:ext cx="1218548" cy="1218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32137-1D7A-446A-91F2-0468760745B3}">
      <dsp:nvSpPr>
        <dsp:cNvPr id="0" name=""/>
        <dsp:cNvSpPr/>
      </dsp:nvSpPr>
      <dsp:spPr>
        <a:xfrm>
          <a:off x="1259602" y="2088230"/>
          <a:ext cx="7602096" cy="974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77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Przyjęcie uchwały o rozpoczęciu  prac nad Programem Rewitalizacji  </a:t>
          </a:r>
          <a:r>
            <a:rPr lang="pl-PL" sz="1500" b="1" kern="1200" dirty="0" smtClean="0">
              <a:solidFill>
                <a:schemeClr val="tx1"/>
              </a:solidFill>
            </a:rPr>
            <a:t>kwiecień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kern="1200" dirty="0" smtClean="0">
              <a:solidFill>
                <a:schemeClr val="bg1"/>
              </a:solidFill>
            </a:rPr>
            <a:t>Prace nad Programem Rewitalizacji uwzględniającym wszystkie obszary   </a:t>
          </a:r>
          <a:r>
            <a:rPr lang="pl-PL" sz="1500" b="1" kern="1200" dirty="0" smtClean="0">
              <a:solidFill>
                <a:schemeClr val="tx1"/>
              </a:solidFill>
            </a:rPr>
            <a:t>maj – wrzesień </a:t>
          </a:r>
        </a:p>
      </dsp:txBody>
      <dsp:txXfrm>
        <a:off x="1259602" y="2088230"/>
        <a:ext cx="7602096" cy="974838"/>
      </dsp:txXfrm>
    </dsp:sp>
    <dsp:sp modelId="{86C12487-2E0F-4B07-9DBE-4BD4E966F969}">
      <dsp:nvSpPr>
        <dsp:cNvPr id="0" name=""/>
        <dsp:cNvSpPr/>
      </dsp:nvSpPr>
      <dsp:spPr>
        <a:xfrm>
          <a:off x="662035" y="1827822"/>
          <a:ext cx="1218548" cy="1218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A874D-D60D-4C2A-AF38-7C7AACC1830F}">
      <dsp:nvSpPr>
        <dsp:cNvPr id="0" name=""/>
        <dsp:cNvSpPr/>
      </dsp:nvSpPr>
      <dsp:spPr>
        <a:xfrm>
          <a:off x="1187610" y="3528389"/>
          <a:ext cx="7602096" cy="974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77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 dirty="0" smtClean="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Konsultacje Programu z mieszkańcami i Urzędem Marszałkowskim </a:t>
          </a:r>
          <a:r>
            <a:rPr lang="pl-PL" sz="1500" b="1" kern="1200" dirty="0" smtClean="0">
              <a:solidFill>
                <a:schemeClr val="tx1"/>
              </a:solidFill>
            </a:rPr>
            <a:t>październik -   listopad 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0" kern="1200" dirty="0" smtClean="0">
              <a:solidFill>
                <a:schemeClr val="bg1"/>
              </a:solidFill>
            </a:rPr>
            <a:t>Przyjęcie Programu  Rewitalizacji uchwałą </a:t>
          </a:r>
          <a:r>
            <a:rPr lang="pl-PL" sz="1500" b="1" kern="1200" dirty="0" smtClean="0">
              <a:solidFill>
                <a:schemeClr val="tx1"/>
              </a:solidFill>
            </a:rPr>
            <a:t>grudzień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/>
        </a:p>
      </dsp:txBody>
      <dsp:txXfrm>
        <a:off x="1187610" y="3528389"/>
        <a:ext cx="7602096" cy="974838"/>
      </dsp:txXfrm>
    </dsp:sp>
    <dsp:sp modelId="{BE0FDB78-4B63-4988-A5B6-206223775462}">
      <dsp:nvSpPr>
        <dsp:cNvPr id="0" name=""/>
        <dsp:cNvSpPr/>
      </dsp:nvSpPr>
      <dsp:spPr>
        <a:xfrm>
          <a:off x="662035" y="3290333"/>
          <a:ext cx="1218548" cy="1218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C1596-B734-4DEE-B820-44E6DD846124}">
      <dsp:nvSpPr>
        <dsp:cNvPr id="0" name=""/>
        <dsp:cNvSpPr/>
      </dsp:nvSpPr>
      <dsp:spPr>
        <a:xfrm>
          <a:off x="395521" y="5184571"/>
          <a:ext cx="8160993" cy="974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778" tIns="40640" rIns="40640" bIns="40640" numCol="1" spcCol="1270" anchor="ctr" anchorCtr="0">
          <a:noAutofit/>
        </a:bodyPr>
        <a:lstStyle/>
        <a:p>
          <a:pPr lvl="0" algn="l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50" kern="1200" dirty="0" smtClean="0"/>
            <a:t>        Wyznaczenie Specjalnej Strefy Rewitalizacji – </a:t>
          </a:r>
          <a:r>
            <a:rPr lang="pl-PL" sz="1550" b="1" kern="1200" dirty="0" smtClean="0">
              <a:solidFill>
                <a:schemeClr val="tx1"/>
              </a:solidFill>
            </a:rPr>
            <a:t>I kwartał 2017</a:t>
          </a:r>
        </a:p>
        <a:p>
          <a:pPr lvl="0" algn="l" defTabSz="688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50" kern="1200" dirty="0" smtClean="0"/>
            <a:t>        Przygotowanie i złożenie projektów na dofinansowanie do Urzędu Marszałkowskiego </a:t>
          </a:r>
          <a:r>
            <a:rPr lang="pl-PL" sz="1550" b="1" kern="1200" dirty="0" smtClean="0">
              <a:solidFill>
                <a:schemeClr val="tx1"/>
              </a:solidFill>
            </a:rPr>
            <a:t>październik 2016 – luty 2017</a:t>
          </a:r>
          <a:endParaRPr lang="pl-PL" sz="1550" b="1" kern="1200" dirty="0">
            <a:solidFill>
              <a:schemeClr val="tx1"/>
            </a:solidFill>
          </a:endParaRPr>
        </a:p>
      </dsp:txBody>
      <dsp:txXfrm>
        <a:off x="395521" y="5184571"/>
        <a:ext cx="8160993" cy="974838"/>
      </dsp:txXfrm>
    </dsp:sp>
    <dsp:sp modelId="{AB2B6DAD-5603-4C69-94EC-AF3A51DC6A43}">
      <dsp:nvSpPr>
        <dsp:cNvPr id="0" name=""/>
        <dsp:cNvSpPr/>
      </dsp:nvSpPr>
      <dsp:spPr>
        <a:xfrm>
          <a:off x="103138" y="4752844"/>
          <a:ext cx="1218548" cy="12185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4E994-DFD8-41EC-A2BE-7F26150408B5}" type="datetimeFigureOut">
              <a:rPr lang="pl-PL" smtClean="0"/>
              <a:t>2016-01-29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Rewitalizacja w Gdynia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6C94D-A4A1-44FE-A921-38DE50394E5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109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E0539-1977-4304-96C8-5F62EC76E3D5}" type="datetimeFigureOut">
              <a:rPr lang="pl-PL" smtClean="0"/>
              <a:t>2016-01-29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Rewitalizacja w Gdynia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E74EB-44B2-4878-BCDD-F790ABB095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49737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E74EB-44B2-4878-BCDD-F790ABB095F7}" type="slidenum">
              <a:rPr lang="pl-PL" smtClean="0"/>
              <a:t>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Rewitalizacja w Gdynia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85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390256" cy="1470025"/>
          </a:xfrm>
        </p:spPr>
        <p:txBody>
          <a:bodyPr>
            <a:normAutofit/>
          </a:bodyPr>
          <a:lstStyle>
            <a:lvl1pPr>
              <a:defRPr sz="3200" b="0" cap="none" spc="100" baseline="0"/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4176464" cy="1752600"/>
          </a:xfrm>
        </p:spPr>
        <p:txBody>
          <a:bodyPr>
            <a:normAutofit/>
          </a:bodyPr>
          <a:lstStyle>
            <a:lvl1pPr marL="0" indent="0" algn="l">
              <a:buNone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104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CE49-71EC-4FC6-8857-5BF4C69D843C}" type="datetimeFigureOut">
              <a:rPr lang="pl-PL" smtClean="0"/>
              <a:t>2016-01-29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96EF-EBFC-4485-9852-F80D759CA8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184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CE49-71EC-4FC6-8857-5BF4C69D843C}" type="datetimeFigureOut">
              <a:rPr lang="pl-PL" smtClean="0"/>
              <a:t>2016-01-29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96EF-EBFC-4485-9852-F80D759CA8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8180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4704"/>
            <a:ext cx="2057400" cy="5361459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4704"/>
            <a:ext cx="6019800" cy="53614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CE49-71EC-4FC6-8857-5BF4C69D843C}" type="datetimeFigureOut">
              <a:rPr lang="pl-PL" smtClean="0"/>
              <a:t>2016-01-29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96EF-EBFC-4485-9852-F80D759CA8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524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4390256" cy="1470025"/>
          </a:xfrm>
        </p:spPr>
        <p:txBody>
          <a:bodyPr>
            <a:normAutofit/>
          </a:bodyPr>
          <a:lstStyle>
            <a:lvl1pPr>
              <a:defRPr sz="3200" b="0" cap="none" spc="100" baseline="0"/>
            </a:lvl1pPr>
          </a:lstStyle>
          <a:p>
            <a:r>
              <a:rPr lang="pl-PL" dirty="0" smtClean="0"/>
              <a:t>Dziękujemy za uwagę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886200"/>
            <a:ext cx="4176464" cy="1752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Gdyńskie Centrum Innowacji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Jednostka budżetowa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A7D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Al. Zwycięstwa 96/98. </a:t>
            </a: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81-451 Gdynia</a:t>
            </a: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 +48 58 500 00 00. </a:t>
            </a: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CA7D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 +48 58 500 00 00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innowacjespoleczne.gdynia@gdynia.pl</a:t>
            </a: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A7D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www.innowacjespolecznegdynia.pl</a:t>
            </a:r>
          </a:p>
        </p:txBody>
      </p:sp>
    </p:spTree>
    <p:extLst>
      <p:ext uri="{BB962C8B-B14F-4D97-AF65-F5344CB8AC3E}">
        <p14:creationId xmlns:p14="http://schemas.microsoft.com/office/powerpoint/2010/main" val="279719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CE49-71EC-4FC6-8857-5BF4C69D843C}" type="datetimeFigureOut">
              <a:rPr lang="pl-PL" smtClean="0"/>
              <a:t>2016-01-29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96EF-EBFC-4485-9852-F80D759CA8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377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000" b="1" cap="all"/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CE49-71EC-4FC6-8857-5BF4C69D843C}" type="datetimeFigureOut">
              <a:rPr lang="pl-PL" smtClean="0"/>
              <a:t>2016-01-29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96EF-EBFC-4485-9852-F80D759CA8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204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CE49-71EC-4FC6-8857-5BF4C69D843C}" type="datetimeFigureOut">
              <a:rPr lang="pl-PL" smtClean="0"/>
              <a:t>2016-01-29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96EF-EBFC-4485-9852-F80D759CA8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613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CE49-71EC-4FC6-8857-5BF4C69D843C}" type="datetimeFigureOut">
              <a:rPr lang="pl-PL" smtClean="0"/>
              <a:t>2016-01-29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96EF-EBFC-4485-9852-F80D759CA8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433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CE49-71EC-4FC6-8857-5BF4C69D843C}" type="datetimeFigureOut">
              <a:rPr lang="pl-PL" smtClean="0"/>
              <a:t>2016-01-29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96EF-EBFC-4485-9852-F80D759CA8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30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CE49-71EC-4FC6-8857-5BF4C69D843C}" type="datetimeFigureOut">
              <a:rPr lang="pl-PL" smtClean="0"/>
              <a:t>2016-01-29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96EF-EBFC-4485-9852-F80D759CA8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043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670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0CE49-71EC-4FC6-8857-5BF4C69D843C}" type="datetimeFigureOut">
              <a:rPr lang="pl-PL" smtClean="0"/>
              <a:t>2016-01-29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796EF-EBFC-4485-9852-F80D759CA8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73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0" descr="mis-ppt-bg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l-P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0CE49-71EC-4FC6-8857-5BF4C69D843C}" type="datetimeFigureOut">
              <a:rPr lang="pl-PL" smtClean="0"/>
              <a:t>2016-01-29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448" y="6356350"/>
            <a:ext cx="298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7A7DE"/>
                </a:solidFill>
              </a:defRPr>
            </a:lvl1pPr>
          </a:lstStyle>
          <a:p>
            <a:fld id="{A21796EF-EBFC-4485-9852-F80D759CA884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804248" y="653637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>
                <a:solidFill>
                  <a:srgbClr val="67A7DE"/>
                </a:solidFill>
              </a:rPr>
              <a:t>tytuł.</a:t>
            </a:r>
            <a:r>
              <a:rPr lang="pl-PL" sz="1200" dirty="0" smtClean="0"/>
              <a:t>prezentacji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27676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 cap="all" spc="200" baseline="0">
          <a:solidFill>
            <a:srgbClr val="67A7D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67A7DE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84984"/>
            <a:ext cx="4174232" cy="2304256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/>
              <a:t>REWITALIZACJA </a:t>
            </a:r>
          </a:p>
          <a:p>
            <a:pPr algn="ctr"/>
            <a:r>
              <a:rPr lang="pl-PL" sz="4000" dirty="0" smtClean="0"/>
              <a:t>W </a:t>
            </a:r>
          </a:p>
          <a:p>
            <a:pPr algn="ctr"/>
            <a:r>
              <a:rPr lang="pl-PL" sz="4000" dirty="0" smtClean="0"/>
              <a:t>GDYNI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2071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 smtClean="0"/>
              <a:t>HARMONOGRAM PRAC</a:t>
            </a:r>
            <a:endParaRPr lang="pl-PL" sz="2400" dirty="0"/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601810"/>
              </p:ext>
            </p:extLst>
          </p:nvPr>
        </p:nvGraphicFramePr>
        <p:xfrm>
          <a:off x="0" y="620688"/>
          <a:ext cx="896448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18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600" dirty="0" smtClean="0"/>
              <a:t>Harmonogram konsultacji społecznych</a:t>
            </a:r>
            <a:endParaRPr lang="pl-PL" sz="16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9"/>
            <a:ext cx="8546673" cy="5848838"/>
          </a:xfrm>
        </p:spPr>
      </p:pic>
    </p:spTree>
    <p:extLst>
      <p:ext uri="{BB962C8B-B14F-4D97-AF65-F5344CB8AC3E}">
        <p14:creationId xmlns:p14="http://schemas.microsoft.com/office/powerpoint/2010/main" val="1158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Laboratorium Innowacji Społecznych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833617"/>
              </p:ext>
            </p:extLst>
          </p:nvPr>
        </p:nvGraphicFramePr>
        <p:xfrm>
          <a:off x="364032" y="1196751"/>
          <a:ext cx="8672464" cy="5544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55082872" imgH="44281545" progId="AcroExch.Document.11">
                  <p:embed/>
                </p:oleObj>
              </mc:Choice>
              <mc:Fallback>
                <p:oleObj name="Acrobat Document" r:id="rId3" imgW="55082872" imgH="4428154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032" y="1196751"/>
                        <a:ext cx="8672464" cy="5544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7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dirty="0" smtClean="0"/>
              <a:t>Pojęcie rewitalizacji</a:t>
            </a:r>
            <a:endParaRPr lang="pl-PL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10445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sz="2800" b="1" dirty="0" smtClean="0"/>
              <a:t>Rewitalizacja</a:t>
            </a:r>
            <a:r>
              <a:rPr lang="pl-PL" sz="2800" dirty="0" smtClean="0"/>
              <a:t> to </a:t>
            </a:r>
            <a:r>
              <a:rPr lang="pl-PL" sz="2800" i="1" dirty="0" smtClean="0"/>
              <a:t>„proces wyprowadzania ze stanu kryzysowego obszarów zdegradowanych, prowadzony w sposób kompleksowy, poprzez zintegrowane działania na rzecz lokalnej społeczności, przestrzeni i gospodarki, skoncentrowane terytorialnie,  prowadzone przez interesariuszy rewitalizacji na podstawie gminnego programu rewitalizacji”¹</a:t>
            </a:r>
            <a:r>
              <a:rPr lang="pl-PL" sz="2800" dirty="0" smtClean="0"/>
              <a:t>. </a:t>
            </a:r>
          </a:p>
          <a:p>
            <a:pPr marL="0" indent="0" algn="just">
              <a:buNone/>
            </a:pPr>
            <a:endParaRPr lang="pl-PL" sz="2800" dirty="0"/>
          </a:p>
          <a:p>
            <a:pPr marL="0" indent="0" algn="just">
              <a:buNone/>
            </a:pPr>
            <a:r>
              <a:rPr lang="pl-PL" sz="2800" dirty="0" smtClean="0"/>
              <a:t>Musi łączyć w sobie komponent inwestycji (zmiany w przestrzeni) oraz społeczny (praca z lokalną społecznością). Plan działania na terytoriach (gminny program rewitalizacji) powinien być wypracowany w oparciu o partycypację, w dialogu z lokalną społecznością.</a:t>
            </a:r>
          </a:p>
          <a:p>
            <a:pPr marL="0" indent="0" algn="just">
              <a:buNone/>
            </a:pPr>
            <a:endParaRPr lang="pl-PL" sz="2800" dirty="0" smtClean="0"/>
          </a:p>
          <a:p>
            <a:pPr marL="0" indent="0" algn="just">
              <a:buNone/>
            </a:pPr>
            <a:r>
              <a:rPr lang="pl-PL" sz="1400" dirty="0" smtClean="0"/>
              <a:t>¹</a:t>
            </a:r>
            <a:r>
              <a:rPr lang="pl-PL" sz="1400" i="1" dirty="0" smtClean="0"/>
              <a:t>Definicja z Ustawy </a:t>
            </a:r>
          </a:p>
          <a:p>
            <a:pPr marL="0" indent="0" algn="just">
              <a:buNone/>
            </a:pPr>
            <a:r>
              <a:rPr lang="pl-PL" sz="1400" i="1" dirty="0" smtClean="0"/>
              <a:t>o rewitalizacji z dnia 9 października 2015 r.</a:t>
            </a:r>
            <a:endParaRPr lang="pl-PL" sz="1400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174" y="4884059"/>
            <a:ext cx="2958798" cy="197394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00" y="4882379"/>
            <a:ext cx="2966900" cy="197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/>
              <a:t>ZAKRES SPEŁNIANIA WSKAŹNIKÓW W DZIELNICACH</a:t>
            </a:r>
            <a:endParaRPr lang="pl-PL" sz="2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68760"/>
            <a:ext cx="4182599" cy="5502622"/>
          </a:xfrm>
        </p:spPr>
      </p:pic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11560" y="3105835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Liczba wskaźników obligatoryjnych do spełnienia: 9</a:t>
            </a:r>
          </a:p>
        </p:txBody>
      </p:sp>
    </p:spTree>
    <p:extLst>
      <p:ext uri="{BB962C8B-B14F-4D97-AF65-F5344CB8AC3E}">
        <p14:creationId xmlns:p14="http://schemas.microsoft.com/office/powerpoint/2010/main" val="32111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363272" cy="7200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Analizowane </a:t>
            </a:r>
            <a:r>
              <a:rPr lang="pl-PL" dirty="0" err="1" smtClean="0"/>
              <a:t>WSKaźNIKI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2400" dirty="0" smtClean="0"/>
          </a:p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994491"/>
              </p:ext>
            </p:extLst>
          </p:nvPr>
        </p:nvGraphicFramePr>
        <p:xfrm>
          <a:off x="467544" y="1052735"/>
          <a:ext cx="8496944" cy="580526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180127"/>
                <a:gridCol w="404049"/>
                <a:gridCol w="776078"/>
                <a:gridCol w="664082"/>
                <a:gridCol w="188021"/>
                <a:gridCol w="1168130"/>
                <a:gridCol w="95285"/>
                <a:gridCol w="420772"/>
                <a:gridCol w="287032"/>
                <a:gridCol w="1046621"/>
                <a:gridCol w="250523"/>
                <a:gridCol w="864096"/>
                <a:gridCol w="1152128"/>
              </a:tblGrid>
              <a:tr h="436268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 SPOŁECZNE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813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OBLIGATORYJNE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FAKULTATYWNE</a:t>
                      </a:r>
                      <a:endParaRPr lang="pl-PL" sz="14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b="1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308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effectLst/>
                        </a:rPr>
                        <a:t>Liczba </a:t>
                      </a:r>
                      <a:r>
                        <a:rPr lang="pl-PL" sz="1400" b="0" dirty="0">
                          <a:effectLst/>
                        </a:rPr>
                        <a:t>osób korzystających ze świadczeń pomocy społecznej na 1 tys. ludności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effectLst/>
                        </a:rPr>
                        <a:t>Liczba długotrwale bezrobotnych wśród osób w wieku produkcyjnym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effectLst/>
                        </a:rPr>
                        <a:t>Liczba przestępstw na 1 tys. ludności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400" b="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>
                          <a:effectLst/>
                        </a:rPr>
                        <a:t>Liczba przestępstw przeciwko rodzinie i opiece na 10 tys. ludności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/>
                        <a:t>Liczba</a:t>
                      </a:r>
                      <a:r>
                        <a:rPr lang="pl-PL" sz="1400" b="0" baseline="0" dirty="0" smtClean="0"/>
                        <a:t> ofiar przemocy na 10 tys. ludności</a:t>
                      </a:r>
                      <a:endParaRPr lang="pl-PL" sz="1400" b="0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l-PL" sz="1300" b="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/>
                        <a:t>Liczba osób z zaburzeniami psych. na 1 tys. ludności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/>
                        <a:t>Liczba osób</a:t>
                      </a:r>
                      <a:r>
                        <a:rPr lang="pl-PL" sz="1400" b="0" baseline="0" dirty="0" smtClean="0"/>
                        <a:t> </a:t>
                      </a:r>
                      <a:r>
                        <a:rPr lang="pl-PL" sz="1400" b="0" dirty="0" smtClean="0"/>
                        <a:t>pobierających zasiłki pomocy społ. na 1 tys. ludności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/>
                        <a:t>Liczba osób na wniosek przymusowego</a:t>
                      </a:r>
                      <a:r>
                        <a:rPr lang="pl-PL" sz="1400" b="0" baseline="0" dirty="0" smtClean="0"/>
                        <a:t> l</a:t>
                      </a:r>
                      <a:r>
                        <a:rPr lang="pl-PL" sz="1400" b="0" dirty="0" smtClean="0"/>
                        <a:t>eczenia</a:t>
                      </a:r>
                      <a:r>
                        <a:rPr lang="pl-PL" sz="1400" b="0" baseline="0" dirty="0" smtClean="0"/>
                        <a:t> alkohol. na 1 tys. ludności</a:t>
                      </a:r>
                      <a:endParaRPr lang="pl-PL" sz="1400" b="0" dirty="0" smtClean="0"/>
                    </a:p>
                  </a:txBody>
                  <a:tcPr marL="68580" marR="68580" marT="0" marB="0"/>
                </a:tc>
              </a:tr>
              <a:tr h="436268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GOSPODARCZE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8134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OBLIGATORYJNE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dirty="0" smtClean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dirty="0" smtClean="0"/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/>
                        <a:t>FAKULTATYWNE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52693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effectLst/>
                        </a:rPr>
                        <a:t>Liczba </a:t>
                      </a:r>
                      <a:r>
                        <a:rPr lang="pl-PL" sz="1400" b="0" dirty="0">
                          <a:effectLst/>
                        </a:rPr>
                        <a:t>zarejestrowanych podmiotów gospodarki narodowej na 100 </a:t>
                      </a:r>
                      <a:r>
                        <a:rPr lang="pl-PL" sz="1400" b="0" dirty="0" smtClean="0">
                          <a:effectLst/>
                        </a:rPr>
                        <a:t>osób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effectLst/>
                        </a:rPr>
                        <a:t>Odsetek </a:t>
                      </a:r>
                      <a:r>
                        <a:rPr lang="pl-PL" sz="1400" b="0" dirty="0">
                          <a:effectLst/>
                        </a:rPr>
                        <a:t>osób w wieku poprodukcyjnym </a:t>
                      </a:r>
                      <a:r>
                        <a:rPr lang="pl-PL" sz="1400" b="0" dirty="0" smtClean="0">
                          <a:effectLst/>
                        </a:rPr>
                        <a:t>     w </a:t>
                      </a:r>
                      <a:r>
                        <a:rPr lang="pl-PL" sz="1400" b="0" dirty="0">
                          <a:effectLst/>
                        </a:rPr>
                        <a:t>ogólnej liczbie ludności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effectLst/>
                        </a:rPr>
                        <a:t>Odsetek </a:t>
                      </a:r>
                      <a:r>
                        <a:rPr lang="pl-PL" sz="1400" b="0" dirty="0">
                          <a:effectLst/>
                        </a:rPr>
                        <a:t>osób bezrobotnych z wykształcaniem gimnazjalnym lub poniżej </a:t>
                      </a:r>
                      <a:r>
                        <a:rPr lang="pl-PL" sz="1400" b="0" dirty="0" smtClean="0">
                          <a:effectLst/>
                        </a:rPr>
                        <a:t> w </a:t>
                      </a:r>
                      <a:r>
                        <a:rPr lang="pl-PL" sz="1400" b="0" dirty="0">
                          <a:effectLst/>
                        </a:rPr>
                        <a:t>ogólnej liczbie </a:t>
                      </a:r>
                      <a:r>
                        <a:rPr lang="pl-PL" sz="1400" b="0" dirty="0" smtClean="0">
                          <a:effectLst/>
                        </a:rPr>
                        <a:t>bezrobotnych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sz="1200" b="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l-PL" sz="1200" b="0" dirty="0"/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/>
                        <a:t>Poziom dochodów ludności (wielkość podatku dochodowego od osób fizycznych)</a:t>
                      </a:r>
                    </a:p>
                    <a:p>
                      <a:endParaRPr lang="pl-PL" sz="1400" b="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/>
                        <a:t>Średnia</a:t>
                      </a:r>
                      <a:r>
                        <a:rPr lang="pl-PL" sz="1400" b="0" baseline="0" dirty="0" smtClean="0"/>
                        <a:t> cena lokalu mieszkalnego za m²</a:t>
                      </a:r>
                      <a:endParaRPr lang="pl-PL" sz="1400" b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36268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PRZESTRZENNE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8134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effectLst/>
                        </a:rPr>
                        <a:t>OBLIGATORYJNE</a:t>
                      </a:r>
                      <a:endParaRPr lang="pl-PL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/>
                        <a:t>FAKULTATYWNE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00632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effectLst/>
                        </a:rPr>
                        <a:t>Udział </a:t>
                      </a:r>
                      <a:r>
                        <a:rPr lang="pl-PL" sz="1400" b="0" dirty="0">
                          <a:effectLst/>
                        </a:rPr>
                        <a:t>budynków wybudowanych przed 1970 do ogólnej liczby budynków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effectLst/>
                        </a:rPr>
                        <a:t>Przeciętna </a:t>
                      </a:r>
                      <a:r>
                        <a:rPr lang="pl-PL" sz="1400" b="0" dirty="0">
                          <a:effectLst/>
                        </a:rPr>
                        <a:t>powierzchnia lokalu na osobę (</a:t>
                      </a:r>
                      <a:r>
                        <a:rPr lang="pl-PL" sz="1400" b="0" dirty="0" smtClean="0">
                          <a:effectLst/>
                        </a:rPr>
                        <a:t>m²)</a:t>
                      </a: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dirty="0" smtClean="0"/>
                        <a:t>Liczba lokali socjalnych na</a:t>
                      </a:r>
                      <a:r>
                        <a:rPr lang="pl-PL" sz="1400" b="0" baseline="0" dirty="0" smtClean="0"/>
                        <a:t> dzielnicę</a:t>
                      </a:r>
                      <a:endParaRPr lang="pl-PL" sz="1400" b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400" b="0" dirty="0" smtClean="0"/>
                        <a:t>Gęstość zamieszkania (liczba mieszkańców na 1 ha mieszkalnej części dzielnicy)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769088"/>
              </p:ext>
            </p:extLst>
          </p:nvPr>
        </p:nvGraphicFramePr>
        <p:xfrm>
          <a:off x="467544" y="1484783"/>
          <a:ext cx="4392488" cy="1512169"/>
        </p:xfrm>
        <a:graphic>
          <a:graphicData uri="http://schemas.openxmlformats.org/drawingml/2006/table">
            <a:tbl>
              <a:tblPr/>
              <a:tblGrid>
                <a:gridCol w="4392488"/>
              </a:tblGrid>
              <a:tr h="1512169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57150" cmpd="sng">
                      <a:solidFill>
                        <a:schemeClr val="tx1"/>
                      </a:solidFill>
                      <a:prstDash val="solid"/>
                    </a:lnL>
                    <a:lnR w="57150" cmpd="sng">
                      <a:solidFill>
                        <a:schemeClr val="tx1"/>
                      </a:solidFill>
                      <a:prstDash val="solid"/>
                    </a:lnR>
                    <a:lnT w="57150" cmpd="sng">
                      <a:solidFill>
                        <a:schemeClr val="tx1"/>
                      </a:solidFill>
                      <a:prstDash val="solid"/>
                    </a:lnT>
                    <a:lnB w="571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63559"/>
              </p:ext>
            </p:extLst>
          </p:nvPr>
        </p:nvGraphicFramePr>
        <p:xfrm>
          <a:off x="467544" y="3429000"/>
          <a:ext cx="4896544" cy="1728192"/>
        </p:xfrm>
        <a:graphic>
          <a:graphicData uri="http://schemas.openxmlformats.org/drawingml/2006/table">
            <a:tbl>
              <a:tblPr/>
              <a:tblGrid>
                <a:gridCol w="4896544"/>
              </a:tblGrid>
              <a:tr h="1728192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57150" cmpd="sng">
                      <a:solidFill>
                        <a:schemeClr val="tx1"/>
                      </a:solidFill>
                      <a:prstDash val="solid"/>
                    </a:lnL>
                    <a:lnR w="57150" cmpd="sng">
                      <a:solidFill>
                        <a:schemeClr val="tx1"/>
                      </a:solidFill>
                      <a:prstDash val="solid"/>
                    </a:lnR>
                    <a:lnT w="57150" cmpd="sng">
                      <a:solidFill>
                        <a:schemeClr val="tx1"/>
                      </a:solidFill>
                      <a:prstDash val="solid"/>
                    </a:lnT>
                    <a:lnB w="571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426422"/>
              </p:ext>
            </p:extLst>
          </p:nvPr>
        </p:nvGraphicFramePr>
        <p:xfrm>
          <a:off x="467544" y="5589239"/>
          <a:ext cx="4464496" cy="1224137"/>
        </p:xfrm>
        <a:graphic>
          <a:graphicData uri="http://schemas.openxmlformats.org/drawingml/2006/table">
            <a:tbl>
              <a:tblPr/>
              <a:tblGrid>
                <a:gridCol w="4464496"/>
              </a:tblGrid>
              <a:tr h="1224137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57150" cmpd="sng">
                      <a:solidFill>
                        <a:schemeClr val="tx1"/>
                      </a:solidFill>
                      <a:prstDash val="solid"/>
                    </a:lnL>
                    <a:lnR w="57150" cmpd="sng">
                      <a:solidFill>
                        <a:schemeClr val="tx1"/>
                      </a:solidFill>
                      <a:prstDash val="solid"/>
                    </a:lnR>
                    <a:lnT w="57150" cmpd="sng">
                      <a:solidFill>
                        <a:schemeClr val="tx1"/>
                      </a:solidFill>
                      <a:prstDash val="solid"/>
                    </a:lnT>
                    <a:lnB w="571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65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 smtClean="0"/>
              <a:t>OBSZAR NR 1 ZAMENHOFA I OPATA HACKIEGO (</a:t>
            </a:r>
            <a:r>
              <a:rPr lang="pl-PL" sz="2400" dirty="0" err="1" smtClean="0"/>
              <a:t>chylonia</a:t>
            </a:r>
            <a:r>
              <a:rPr lang="pl-PL" sz="2400" dirty="0" smtClean="0"/>
              <a:t>)</a:t>
            </a:r>
            <a:endParaRPr lang="pl-PL" sz="2400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639234" cy="5400600"/>
          </a:xfrm>
        </p:spPr>
      </p:pic>
    </p:spTree>
    <p:extLst>
      <p:ext uri="{BB962C8B-B14F-4D97-AF65-F5344CB8AC3E}">
        <p14:creationId xmlns:p14="http://schemas.microsoft.com/office/powerpoint/2010/main" val="41731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r="10990"/>
          <a:stretch/>
        </p:blipFill>
        <p:spPr>
          <a:xfrm rot="5400000">
            <a:off x="2010331" y="-381531"/>
            <a:ext cx="5140937" cy="9161599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dirty="0" smtClean="0"/>
              <a:t>OBSZAR NR 2 </a:t>
            </a:r>
            <a:r>
              <a:rPr lang="pl-PL" sz="2400" dirty="0" err="1" smtClean="0"/>
              <a:t>Witomino</a:t>
            </a:r>
            <a:r>
              <a:rPr lang="pl-PL" sz="2400" dirty="0" smtClean="0"/>
              <a:t>-Radiostacja cz. zachodnia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356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dirty="0" smtClean="0"/>
              <a:t>OBSZAR NR 3 OKSYWIE - Dawna </a:t>
            </a:r>
            <a:r>
              <a:rPr lang="pl-PL" sz="2400" dirty="0"/>
              <a:t>Wieś Oksywska </a:t>
            </a:r>
            <a:r>
              <a:rPr lang="pl-PL" sz="2400" dirty="0" smtClean="0"/>
              <a:t>     wraz </a:t>
            </a:r>
            <a:r>
              <a:rPr lang="pl-PL" sz="2400" dirty="0"/>
              <a:t>z ulicami </a:t>
            </a:r>
            <a:r>
              <a:rPr lang="pl-PL" sz="2400" dirty="0" err="1"/>
              <a:t>Dickmana</a:t>
            </a:r>
            <a:r>
              <a:rPr lang="pl-PL" sz="2400" dirty="0"/>
              <a:t> i Śmidowicza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2" b="16637"/>
          <a:stretch/>
        </p:blipFill>
        <p:spPr>
          <a:xfrm>
            <a:off x="2987824" y="1568629"/>
            <a:ext cx="5544616" cy="5240811"/>
          </a:xfrm>
        </p:spPr>
      </p:pic>
    </p:spTree>
    <p:extLst>
      <p:ext uri="{BB962C8B-B14F-4D97-AF65-F5344CB8AC3E}">
        <p14:creationId xmlns:p14="http://schemas.microsoft.com/office/powerpoint/2010/main" val="32158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400" dirty="0" smtClean="0"/>
              <a:t>OBSZAR NR 4 PEKIN, OKOLICE ULIC ORLICZ-DRESZERA (LESZCZYNKI)</a:t>
            </a:r>
            <a:endParaRPr lang="pl-PL" sz="2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0991" y="362327"/>
            <a:ext cx="5352704" cy="7571486"/>
          </a:xfrm>
        </p:spPr>
      </p:pic>
    </p:spTree>
    <p:extLst>
      <p:ext uri="{BB962C8B-B14F-4D97-AF65-F5344CB8AC3E}">
        <p14:creationId xmlns:p14="http://schemas.microsoft.com/office/powerpoint/2010/main" val="27420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 smtClean="0"/>
              <a:t>ISTOTA REWITALIZACJI (CASE </a:t>
            </a:r>
            <a:r>
              <a:rPr lang="pl-PL" sz="2400" dirty="0" err="1" smtClean="0"/>
              <a:t>zoh</a:t>
            </a:r>
            <a:r>
              <a:rPr lang="pl-PL" sz="2400" dirty="0" smtClean="0"/>
              <a:t>)</a:t>
            </a:r>
            <a:endParaRPr lang="pl-PL" sz="24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980728"/>
            <a:ext cx="8147248" cy="208823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1700" b="1" dirty="0"/>
              <a:t>2007 – </a:t>
            </a:r>
            <a:r>
              <a:rPr lang="pl-PL" sz="1700" b="1" dirty="0" smtClean="0"/>
              <a:t>2008 </a:t>
            </a:r>
            <a:r>
              <a:rPr lang="pl-PL" sz="1700" dirty="0" smtClean="0"/>
              <a:t>- Diagnoza (wybór </a:t>
            </a:r>
            <a:r>
              <a:rPr lang="pl-PL" sz="1700" dirty="0"/>
              <a:t>obszaru  rewitalizacji </a:t>
            </a:r>
            <a:r>
              <a:rPr lang="pl-PL" sz="1700" dirty="0" smtClean="0"/>
              <a:t>społecznej, analiza </a:t>
            </a:r>
            <a:r>
              <a:rPr lang="pl-PL" sz="1700" dirty="0"/>
              <a:t>wskaźników, </a:t>
            </a:r>
            <a:r>
              <a:rPr lang="pl-PL" sz="1700" dirty="0" smtClean="0"/>
              <a:t>spotkania </a:t>
            </a:r>
            <a:r>
              <a:rPr lang="pl-PL" sz="1700" dirty="0"/>
              <a:t>profesjonalistów z mieszkańcami</a:t>
            </a:r>
            <a:r>
              <a:rPr lang="pl-PL" sz="1700" dirty="0" smtClean="0"/>
              <a:t>)</a:t>
            </a:r>
          </a:p>
          <a:p>
            <a:pPr marL="0" lvl="0" indent="0">
              <a:buNone/>
            </a:pPr>
            <a:r>
              <a:rPr lang="pl-PL" sz="1700" b="1" dirty="0" smtClean="0"/>
              <a:t>2007- obecnie </a:t>
            </a:r>
            <a:r>
              <a:rPr lang="pl-PL" sz="1700" dirty="0" smtClean="0"/>
              <a:t>- Praca grupy profesjonalistów „Koalicjantów”: przedstawiciele MOPS, policji, straży miejskiej, </a:t>
            </a:r>
            <a:r>
              <a:rPr lang="pl-PL" sz="1700" dirty="0" err="1" smtClean="0"/>
              <a:t>ngo</a:t>
            </a:r>
            <a:r>
              <a:rPr lang="pl-PL" sz="1700" dirty="0" smtClean="0"/>
              <a:t>, wydziałów Urzędu Miasta, biblioteki, kuratorzy i inni </a:t>
            </a:r>
            <a:endParaRPr lang="pl-PL" sz="1700" dirty="0"/>
          </a:p>
          <a:p>
            <a:pPr marL="0" lvl="0" indent="0">
              <a:buNone/>
            </a:pPr>
            <a:r>
              <a:rPr lang="pl-PL" sz="1700" b="1" dirty="0"/>
              <a:t>2008</a:t>
            </a:r>
            <a:r>
              <a:rPr lang="pl-PL" sz="1700" dirty="0"/>
              <a:t> </a:t>
            </a:r>
            <a:r>
              <a:rPr lang="pl-PL" sz="1700" dirty="0" smtClean="0"/>
              <a:t>- Rozpoczęcie </a:t>
            </a:r>
            <a:r>
              <a:rPr lang="pl-PL" sz="1700" dirty="0"/>
              <a:t>działalności Klubu Osiedlowego „Apteka”, finansowanego w ramach działalności Miejskiego Ośrodka Pomocy </a:t>
            </a:r>
            <a:r>
              <a:rPr lang="pl-PL" sz="1700" dirty="0" smtClean="0"/>
              <a:t>Społecznej</a:t>
            </a:r>
            <a:endParaRPr lang="pl-PL" sz="1700" dirty="0"/>
          </a:p>
          <a:p>
            <a:pPr marL="0" lvl="0" indent="0">
              <a:buNone/>
            </a:pPr>
            <a:r>
              <a:rPr lang="pl-PL" sz="1700" b="1" dirty="0"/>
              <a:t>2009</a:t>
            </a:r>
            <a:r>
              <a:rPr lang="pl-PL" sz="1700" dirty="0"/>
              <a:t> </a:t>
            </a:r>
            <a:r>
              <a:rPr lang="pl-PL" sz="1700" dirty="0" smtClean="0"/>
              <a:t>- </a:t>
            </a:r>
            <a:r>
              <a:rPr lang="pl-PL" sz="1700" dirty="0"/>
              <a:t>Z</a:t>
            </a:r>
            <a:r>
              <a:rPr lang="pl-PL" sz="1700" dirty="0" smtClean="0"/>
              <a:t>aprojektowanie </a:t>
            </a:r>
            <a:r>
              <a:rPr lang="pl-PL" sz="1700" dirty="0"/>
              <a:t>przez dzieci „Mojego Wymarzonego placu zabaw</a:t>
            </a:r>
            <a:r>
              <a:rPr lang="pl-PL" sz="1700" dirty="0" smtClean="0"/>
              <a:t>”</a:t>
            </a:r>
            <a:endParaRPr lang="pl-PL" sz="1700" dirty="0"/>
          </a:p>
          <a:p>
            <a:pPr marL="0" lvl="0" indent="0">
              <a:buNone/>
            </a:pPr>
            <a:r>
              <a:rPr lang="pl-PL" sz="1700" b="1" dirty="0"/>
              <a:t>2010 – 2011</a:t>
            </a:r>
            <a:r>
              <a:rPr lang="pl-PL" sz="1700" dirty="0"/>
              <a:t> </a:t>
            </a:r>
            <a:r>
              <a:rPr lang="pl-PL" sz="1700" dirty="0" smtClean="0"/>
              <a:t>- </a:t>
            </a:r>
            <a:r>
              <a:rPr lang="pl-PL" sz="1700" dirty="0"/>
              <a:t>P</a:t>
            </a:r>
            <a:r>
              <a:rPr lang="pl-PL" sz="1700" dirty="0" smtClean="0"/>
              <a:t>rzygotowanie wraz z mieszkańcami koncepcji </a:t>
            </a:r>
            <a:r>
              <a:rPr lang="pl-PL" sz="1700" dirty="0"/>
              <a:t>zagospodarowania </a:t>
            </a:r>
            <a:r>
              <a:rPr lang="pl-PL" sz="1700" dirty="0" smtClean="0"/>
              <a:t>przestrzeni osiedla Zamenhofa i Opata </a:t>
            </a:r>
            <a:r>
              <a:rPr lang="pl-PL" sz="1700" dirty="0" err="1" smtClean="0"/>
              <a:t>Hackiego</a:t>
            </a:r>
            <a:r>
              <a:rPr lang="pl-PL" sz="1700" dirty="0" smtClean="0"/>
              <a:t> </a:t>
            </a:r>
            <a:endParaRPr lang="pl-PL" sz="1700" dirty="0"/>
          </a:p>
          <a:p>
            <a:pPr marL="0" lvl="0" indent="0">
              <a:buNone/>
            </a:pPr>
            <a:r>
              <a:rPr lang="pl-PL" sz="1700" b="1" dirty="0"/>
              <a:t>2012</a:t>
            </a:r>
            <a:r>
              <a:rPr lang="pl-PL" sz="1700" dirty="0"/>
              <a:t> </a:t>
            </a:r>
            <a:r>
              <a:rPr lang="pl-PL" sz="1700" dirty="0" smtClean="0"/>
              <a:t>– Przekazanie zadania do PPNT (innowacje społeczne); wyłonienie w </a:t>
            </a:r>
            <a:r>
              <a:rPr lang="pl-PL" sz="1700" dirty="0"/>
              <a:t> </a:t>
            </a:r>
            <a:r>
              <a:rPr lang="pl-PL" sz="1700" dirty="0" smtClean="0"/>
              <a:t>drodze konkursu na „organizowanie </a:t>
            </a:r>
            <a:r>
              <a:rPr lang="pl-PL" sz="1700" dirty="0"/>
              <a:t>społeczności </a:t>
            </a:r>
            <a:r>
              <a:rPr lang="pl-PL" sz="1700" dirty="0" smtClean="0"/>
              <a:t>lokalnej” organizacji pozarządowej (Fundacja Zmian Społecznych Kreatywni) </a:t>
            </a:r>
            <a:endParaRPr lang="pl-PL" sz="1700" dirty="0"/>
          </a:p>
          <a:p>
            <a:pPr marL="0" lvl="0" indent="0">
              <a:buNone/>
            </a:pPr>
            <a:r>
              <a:rPr lang="pl-PL" sz="1700" b="1" dirty="0"/>
              <a:t>2012 – </a:t>
            </a:r>
            <a:r>
              <a:rPr lang="pl-PL" sz="1700" b="1" dirty="0" smtClean="0"/>
              <a:t>obecnie - </a:t>
            </a:r>
            <a:r>
              <a:rPr lang="pl-PL" sz="1700" dirty="0" smtClean="0"/>
              <a:t>prowadzenie </a:t>
            </a:r>
            <a:r>
              <a:rPr lang="pl-PL" sz="1700" dirty="0"/>
              <a:t>Centrum Aktywnego </a:t>
            </a:r>
            <a:r>
              <a:rPr lang="pl-PL" sz="1700" dirty="0" smtClean="0"/>
              <a:t>Mieszkańca w Klubie Osiedlowym „Apteka”, zintegrowanego z działaniami  Klubu Młodzieżowego Kreatywni,  </a:t>
            </a:r>
          </a:p>
          <a:p>
            <a:pPr marL="0" lvl="0" indent="0">
              <a:buNone/>
            </a:pPr>
            <a:r>
              <a:rPr lang="pl-PL" sz="1700" b="1" dirty="0" smtClean="0"/>
              <a:t>2015</a:t>
            </a:r>
            <a:r>
              <a:rPr lang="pl-PL" sz="1700" dirty="0" smtClean="0"/>
              <a:t> - Kompleksowe </a:t>
            </a:r>
            <a:r>
              <a:rPr lang="pl-PL" sz="1700" dirty="0"/>
              <a:t>prace nad spełnieniem warunków </a:t>
            </a:r>
            <a:endParaRPr lang="pl-PL" sz="1700" dirty="0" smtClean="0"/>
          </a:p>
          <a:p>
            <a:pPr marL="0" lvl="0" indent="0">
              <a:buNone/>
            </a:pPr>
            <a:r>
              <a:rPr lang="pl-PL" sz="1700" dirty="0" smtClean="0"/>
              <a:t>do </a:t>
            </a:r>
            <a:r>
              <a:rPr lang="pl-PL" sz="1700" dirty="0"/>
              <a:t>pozyskania środków z ZIT oraz przygotowanie dokumentacji </a:t>
            </a:r>
            <a:endParaRPr lang="pl-PL" sz="1700" dirty="0" smtClean="0"/>
          </a:p>
          <a:p>
            <a:pPr marL="0" lvl="0" indent="0">
              <a:buNone/>
            </a:pPr>
            <a:r>
              <a:rPr lang="pl-PL" sz="1700" dirty="0" smtClean="0"/>
              <a:t>do </a:t>
            </a:r>
            <a:r>
              <a:rPr lang="pl-PL" sz="1700" dirty="0"/>
              <a:t>wdrożenia planów </a:t>
            </a:r>
            <a:r>
              <a:rPr lang="pl-PL" sz="1700" dirty="0" smtClean="0"/>
              <a:t>architektonicznych.</a:t>
            </a:r>
            <a:endParaRPr lang="pl-PL" sz="17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027253"/>
            <a:ext cx="2745449" cy="183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4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429</Words>
  <Application>Microsoft Office PowerPoint</Application>
  <PresentationFormat>Pokaz na ekranie (4:3)</PresentationFormat>
  <Paragraphs>72</Paragraphs>
  <Slides>12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4" baseType="lpstr">
      <vt:lpstr>Office Theme</vt:lpstr>
      <vt:lpstr>Acrobat Document</vt:lpstr>
      <vt:lpstr>      </vt:lpstr>
      <vt:lpstr>Pojęcie rewitalizacji</vt:lpstr>
      <vt:lpstr>ZAKRES SPEŁNIANIA WSKAŹNIKÓW W DZIELNICACH</vt:lpstr>
      <vt:lpstr>Analizowane WSKaźNIKI</vt:lpstr>
      <vt:lpstr>OBSZAR NR 1 ZAMENHOFA I OPATA HACKIEGO (chylonia)</vt:lpstr>
      <vt:lpstr>OBSZAR NR 2 Witomino-Radiostacja cz. zachodnia</vt:lpstr>
      <vt:lpstr>OBSZAR NR 3 OKSYWIE - Dawna Wieś Oksywska      wraz z ulicami Dickmana i Śmidowicza</vt:lpstr>
      <vt:lpstr>OBSZAR NR 4 PEKIN, OKOLICE ULIC ORLICZ-DRESZERA (LESZCZYNKI)</vt:lpstr>
      <vt:lpstr>ISTOTA REWITALIZACJI (CASE zoh)</vt:lpstr>
      <vt:lpstr>HARMONOGRAM PRAC</vt:lpstr>
      <vt:lpstr>Harmonogram konsultacji społecznych</vt:lpstr>
      <vt:lpstr>Laboratorium Innowacji Społecznych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Eurydyka</dc:creator>
  <cp:lastModifiedBy>Aleksandra Dylejko</cp:lastModifiedBy>
  <cp:revision>123</cp:revision>
  <cp:lastPrinted>2016-01-07T14:13:56Z</cp:lastPrinted>
  <dcterms:created xsi:type="dcterms:W3CDTF">2013-05-20T18:52:13Z</dcterms:created>
  <dcterms:modified xsi:type="dcterms:W3CDTF">2016-01-29T13:44:45Z</dcterms:modified>
</cp:coreProperties>
</file>