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7"/>
  </p:notesMasterIdLst>
  <p:sldIdLst>
    <p:sldId id="256" r:id="rId2"/>
    <p:sldId id="266" r:id="rId3"/>
    <p:sldId id="275" r:id="rId4"/>
    <p:sldId id="276" r:id="rId5"/>
    <p:sldId id="277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A328C9A0-1AAE-4BFD-8C8C-800E9E230BD0}">
          <p14:sldIdLst>
            <p14:sldId id="256"/>
            <p14:sldId id="266"/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1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74226-4CE4-4594-A81D-267F81AB2C03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1AA87-CF5E-43AB-AAFC-FA2C66DCF6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153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1AA87-CF5E-43AB-AAFC-FA2C66DCF60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4252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1AA87-CF5E-43AB-AAFC-FA2C66DCF60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3897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880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23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748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085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200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921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45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57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561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537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55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6BAAB-9C18-42E9-8484-BBC19A1E8A3F}" type="datetimeFigureOut">
              <a:rPr lang="pl-PL" smtClean="0"/>
              <a:t>10.12.2018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F4841-DFF1-47AD-8064-73D3C678B8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5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>
            <a:extLst>
              <a:ext uri="{FF2B5EF4-FFF2-40B4-BE49-F238E27FC236}">
                <a16:creationId xmlns:a16="http://schemas.microsoft.com/office/drawing/2014/main" id="{DA35F9C1-35F9-4199-8626-DF6B357616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755" y="5641817"/>
            <a:ext cx="3645152" cy="1184179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9C09F33D-405C-45B3-BF7C-1736F9EA3F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666" y="1384570"/>
            <a:ext cx="8466666" cy="4905782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72CEB635-1261-4DAA-A27C-5F07EADCB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664" y="225778"/>
            <a:ext cx="8466667" cy="1068480"/>
          </a:xfrm>
          <a:prstGeom prst="rect">
            <a:avLst/>
          </a:prstGeom>
          <a:solidFill>
            <a:srgbClr val="172C6E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pl-PL" sz="28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KONSULTACJE SPOŁECZNE DOT. POŁĄCZENIA </a:t>
            </a:r>
            <a:br>
              <a:rPr lang="pl-PL" sz="28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UL. BURACZANEJ I STRZELCÓW</a:t>
            </a:r>
          </a:p>
        </p:txBody>
      </p:sp>
    </p:spTree>
    <p:extLst>
      <p:ext uri="{BB962C8B-B14F-4D97-AF65-F5344CB8AC3E}">
        <p14:creationId xmlns:p14="http://schemas.microsoft.com/office/powerpoint/2010/main" val="142022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A2EC726F-A81D-40B6-9AE8-E0032B03F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365125"/>
            <a:ext cx="10515599" cy="1325562"/>
          </a:xfrm>
          <a:prstGeom prst="rect">
            <a:avLst/>
          </a:prstGeom>
          <a:solidFill>
            <a:srgbClr val="172C6E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pl-PL" sz="36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KOSZT WYKONANIA </a:t>
            </a:r>
            <a:br>
              <a:rPr lang="pl-PL" sz="36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WARIANTÓW INWESTYCJI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1A49841-AF69-4483-AA66-00760D7C7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243124"/>
              </p:ext>
            </p:extLst>
          </p:nvPr>
        </p:nvGraphicFramePr>
        <p:xfrm>
          <a:off x="838199" y="1690687"/>
          <a:ext cx="10515602" cy="435133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3579192">
                  <a:extLst>
                    <a:ext uri="{9D8B030D-6E8A-4147-A177-3AD203B41FA5}">
                      <a16:colId xmlns:a16="http://schemas.microsoft.com/office/drawing/2014/main" val="2246390786"/>
                    </a:ext>
                  </a:extLst>
                </a:gridCol>
                <a:gridCol w="3675271">
                  <a:extLst>
                    <a:ext uri="{9D8B030D-6E8A-4147-A177-3AD203B41FA5}">
                      <a16:colId xmlns:a16="http://schemas.microsoft.com/office/drawing/2014/main" val="1997941350"/>
                    </a:ext>
                  </a:extLst>
                </a:gridCol>
                <a:gridCol w="3261139">
                  <a:extLst>
                    <a:ext uri="{9D8B030D-6E8A-4147-A177-3AD203B41FA5}">
                      <a16:colId xmlns:a16="http://schemas.microsoft.com/office/drawing/2014/main" val="1807430075"/>
                    </a:ext>
                  </a:extLst>
                </a:gridCol>
              </a:tblGrid>
              <a:tr h="8208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CZYNNIK</a:t>
                      </a: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dirty="0">
                          <a:effectLst/>
                          <a:latin typeface="Century Gothic" panose="020B0502020202020204" pitchFamily="34" charset="0"/>
                        </a:rPr>
                        <a:t>KŁADKA PIESZO – ROWEROWA</a:t>
                      </a:r>
                      <a:endParaRPr lang="pl-PL" sz="26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dirty="0">
                          <a:effectLst/>
                          <a:latin typeface="Century Gothic" panose="020B0502020202020204" pitchFamily="34" charset="0"/>
                        </a:rPr>
                        <a:t>WIADUKT DROGOWY</a:t>
                      </a:r>
                      <a:endParaRPr lang="pl-PL" sz="26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994707"/>
                  </a:ext>
                </a:extLst>
              </a:tr>
              <a:tr h="10101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Koszt wykonania dokumentacji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0,5 – 0,9 mln zł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0,6 – 1,6 mln zł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0738877"/>
                  </a:ext>
                </a:extLst>
              </a:tr>
              <a:tr h="7550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Koszt budowy obiektu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6 – 8 mln zł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9 – 16 mln zł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6225306"/>
                  </a:ext>
                </a:extLst>
              </a:tr>
              <a:tr h="10101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Czas wykonania dokumentacji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12 – 18 m-</a:t>
                      </a:r>
                      <a:r>
                        <a:rPr lang="pl-PL" sz="2300" dirty="0" err="1">
                          <a:effectLst/>
                          <a:latin typeface="Century Gothic" panose="020B0502020202020204" pitchFamily="34" charset="0"/>
                        </a:rPr>
                        <a:t>cy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12 – 18 m-</a:t>
                      </a:r>
                      <a:r>
                        <a:rPr lang="pl-PL" sz="2300" dirty="0" err="1">
                          <a:effectLst/>
                          <a:latin typeface="Century Gothic" panose="020B0502020202020204" pitchFamily="34" charset="0"/>
                        </a:rPr>
                        <a:t>cy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6640011"/>
                  </a:ext>
                </a:extLst>
              </a:tr>
              <a:tr h="7550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Czas budowy obiektu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ok. 18 m-</a:t>
                      </a:r>
                      <a:r>
                        <a:rPr lang="pl-PL" sz="2300" dirty="0" err="1">
                          <a:effectLst/>
                          <a:latin typeface="Century Gothic" panose="020B0502020202020204" pitchFamily="34" charset="0"/>
                        </a:rPr>
                        <a:t>cy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dirty="0">
                          <a:effectLst/>
                          <a:latin typeface="Century Gothic" panose="020B0502020202020204" pitchFamily="34" charset="0"/>
                        </a:rPr>
                        <a:t>ok. 18 m-</a:t>
                      </a:r>
                      <a:r>
                        <a:rPr lang="pl-PL" sz="2300" dirty="0" err="1">
                          <a:effectLst/>
                          <a:latin typeface="Century Gothic" panose="020B0502020202020204" pitchFamily="34" charset="0"/>
                        </a:rPr>
                        <a:t>cy</a:t>
                      </a:r>
                      <a:endParaRPr lang="pl-PL" sz="23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323313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92C0F3DE-0EBE-410E-92CB-6AB893A18999}"/>
              </a:ext>
            </a:extLst>
          </p:cNvPr>
          <p:cNvSpPr txBox="1"/>
          <p:nvPr/>
        </p:nvSpPr>
        <p:spPr>
          <a:xfrm>
            <a:off x="838199" y="6200487"/>
            <a:ext cx="10515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>
                <a:latin typeface="Century Gothic" panose="020B0502020202020204" pitchFamily="34" charset="0"/>
              </a:rPr>
              <a:t>Źródło: Na podstawie dwóch dialogów technicznych przeprowadzonych przez </a:t>
            </a:r>
            <a:r>
              <a:rPr lang="pl-PL" sz="1600" i="1" dirty="0" err="1">
                <a:latin typeface="Century Gothic" panose="020B0502020202020204" pitchFamily="34" charset="0"/>
              </a:rPr>
              <a:t>ZDiZ</a:t>
            </a:r>
            <a:r>
              <a:rPr lang="pl-PL" sz="1600" i="1" dirty="0">
                <a:latin typeface="Century Gothic" panose="020B0502020202020204" pitchFamily="34" charset="0"/>
              </a:rPr>
              <a:t> z dwoma podmiotami w okresie czerwiec-wrzesień 2018.</a:t>
            </a:r>
          </a:p>
        </p:txBody>
      </p:sp>
    </p:spTree>
    <p:extLst>
      <p:ext uri="{BB962C8B-B14F-4D97-AF65-F5344CB8AC3E}">
        <p14:creationId xmlns:p14="http://schemas.microsoft.com/office/powerpoint/2010/main" val="350613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A2EC726F-A81D-40B6-9AE8-E0032B03F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2" y="383070"/>
            <a:ext cx="10525121" cy="728869"/>
          </a:xfrm>
          <a:prstGeom prst="rect">
            <a:avLst/>
          </a:prstGeom>
          <a:solidFill>
            <a:srgbClr val="172C6E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pl-PL" sz="36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WIADUKT DROGOWY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1A49841-AF69-4483-AA66-00760D7C7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793347"/>
              </p:ext>
            </p:extLst>
          </p:nvPr>
        </p:nvGraphicFramePr>
        <p:xfrm>
          <a:off x="828677" y="1111939"/>
          <a:ext cx="10506074" cy="550639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5200078">
                  <a:extLst>
                    <a:ext uri="{9D8B030D-6E8A-4147-A177-3AD203B41FA5}">
                      <a16:colId xmlns:a16="http://schemas.microsoft.com/office/drawing/2014/main" val="2246390786"/>
                    </a:ext>
                  </a:extLst>
                </a:gridCol>
                <a:gridCol w="5305996">
                  <a:extLst>
                    <a:ext uri="{9D8B030D-6E8A-4147-A177-3AD203B41FA5}">
                      <a16:colId xmlns:a16="http://schemas.microsoft.com/office/drawing/2014/main" val="1807430075"/>
                    </a:ext>
                  </a:extLst>
                </a:gridCol>
              </a:tblGrid>
              <a:tr h="354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PRZECIW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994707"/>
                  </a:ext>
                </a:extLst>
              </a:tr>
              <a:tr h="68345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Alternatywne połączenie drogowe między dzielnicami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Zwiększenie natężenia ruchu 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wewnątrz osiedli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0738877"/>
                  </a:ext>
                </a:extLst>
              </a:tr>
              <a:tr h="68345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Poprawa warunków ruchu 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 ul. Wielkopolskiej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Większy hałas i mniejsze bezpieczeństwo na drogach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6225306"/>
                  </a:ext>
                </a:extLst>
              </a:tr>
              <a:tr h="68345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Ułatwiona komunikacja dla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różnych uczestników ruchu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Obawa przed blokowaniem się ruchu Wielkopolska-Nałkowska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9735279"/>
                  </a:ext>
                </a:extLst>
              </a:tr>
              <a:tr h="103887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Dopasowanie drożności układu drogowego do potrzeb kierowców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Potrzebne inne działania zniechęcające do tranzytu 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 uspokajające ruch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0379250"/>
                  </a:ext>
                </a:extLst>
              </a:tr>
              <a:tr h="76085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Udrożnienie dojazdu do plan. parkingu </a:t>
                      </a:r>
                      <a:r>
                        <a:rPr lang="pl-PL" sz="2300" b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Park&amp;Ride</a:t>
                      </a: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przy PKM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Droższe rozwiązanie niż kładka pieszo-rowerowa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7725625"/>
                  </a:ext>
                </a:extLst>
              </a:tr>
              <a:tr h="68345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Szansa na nowe trasy komunikacji zbiorowej wewnątrz osiedli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Wątpliwość odnośnie spójności 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 dokumentami strategicznymi  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 uspokajaniem ruchu</a:t>
                      </a: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71929"/>
                  </a:ext>
                </a:extLst>
              </a:tr>
            </a:tbl>
          </a:graphicData>
        </a:graphic>
      </p:graphicFrame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7F360FC-9414-436B-8638-D09CD4478FF9}"/>
              </a:ext>
            </a:extLst>
          </p:cNvPr>
          <p:cNvGraphicFramePr>
            <a:graphicFrameLocks noGrp="1"/>
          </p:cNvGraphicFramePr>
          <p:nvPr/>
        </p:nvGraphicFramePr>
        <p:xfrm>
          <a:off x="13175673" y="1620982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8466663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401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7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A2EC726F-A81D-40B6-9AE8-E0032B03F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2" y="383070"/>
            <a:ext cx="10525121" cy="728869"/>
          </a:xfrm>
          <a:prstGeom prst="rect">
            <a:avLst/>
          </a:prstGeom>
          <a:solidFill>
            <a:srgbClr val="172C6E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pl-PL" sz="36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KŁADKA PIESZO-ROWEROWA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1A49841-AF69-4483-AA66-00760D7C7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611363"/>
              </p:ext>
            </p:extLst>
          </p:nvPr>
        </p:nvGraphicFramePr>
        <p:xfrm>
          <a:off x="850107" y="1111939"/>
          <a:ext cx="10506074" cy="5466652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5200078">
                  <a:extLst>
                    <a:ext uri="{9D8B030D-6E8A-4147-A177-3AD203B41FA5}">
                      <a16:colId xmlns:a16="http://schemas.microsoft.com/office/drawing/2014/main" val="2246390786"/>
                    </a:ext>
                  </a:extLst>
                </a:gridCol>
                <a:gridCol w="5305996">
                  <a:extLst>
                    <a:ext uri="{9D8B030D-6E8A-4147-A177-3AD203B41FA5}">
                      <a16:colId xmlns:a16="http://schemas.microsoft.com/office/drawing/2014/main" val="1807430075"/>
                    </a:ext>
                  </a:extLst>
                </a:gridCol>
              </a:tblGrid>
              <a:tr h="276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PRZECIW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994707"/>
                  </a:ext>
                </a:extLst>
              </a:tr>
              <a:tr h="81046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Nowa trasa dla pieszych </a:t>
                      </a:r>
                      <a:b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 rowerzystów jako realna alternatywa dla samochodu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Nieuwzględnienie potrzeb części uczestników ruchu (kierowcy, komunikacja zbiorowa)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0738877"/>
                  </a:ext>
                </a:extLst>
              </a:tr>
              <a:tr h="5331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Promocja roweru oraz podróży pieszych zgodnie ze strategiami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Brak alternatywnego połączenia dzielnic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6225306"/>
                  </a:ext>
                </a:extLst>
              </a:tr>
              <a:tr h="5331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Utrzymanie natężenia ruchu samochodowego wew. osiedli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Brak poprawy ruchu na </a:t>
                      </a:r>
                      <a:r>
                        <a:rPr lang="pl-PL" sz="2300" b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skryżowaniu</a:t>
                      </a: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Wielkopolska-Strzelców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9735279"/>
                  </a:ext>
                </a:extLst>
              </a:tr>
              <a:tr h="81046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Zgodność z MPZP przyjętym dla części terenów Małego Kacka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Brak udrożnienia dojazdu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 planowanego parkingu </a:t>
                      </a:r>
                      <a:r>
                        <a:rPr lang="pl-PL" sz="2300" b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Park&amp;Ride</a:t>
                      </a: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przy stacji PKM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0379250"/>
                  </a:ext>
                </a:extLst>
              </a:tr>
              <a:tr h="5331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Rozwiązanie tańsze niż wiadukt drogowy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Brak szansy na zwiększenie oferty komunikacji zbiorowej wew. osiedli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7725625"/>
                  </a:ext>
                </a:extLst>
              </a:tr>
              <a:tr h="5331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23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Niepotrzebne dodatkowe nakłady na uspokojenie ruchu na Karwinach</a:t>
                      </a: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23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71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62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>
            <a:extLst>
              <a:ext uri="{FF2B5EF4-FFF2-40B4-BE49-F238E27FC236}">
                <a16:creationId xmlns:a16="http://schemas.microsoft.com/office/drawing/2014/main" id="{DA35F9C1-35F9-4199-8626-DF6B357616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755" y="5641817"/>
            <a:ext cx="3645152" cy="1184179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9C09F33D-405C-45B3-BF7C-1736F9EA3F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666" y="1384570"/>
            <a:ext cx="8466666" cy="4905782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72CEB635-1261-4DAA-A27C-5F07EADCB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664" y="225778"/>
            <a:ext cx="8466667" cy="1068480"/>
          </a:xfrm>
          <a:prstGeom prst="rect">
            <a:avLst/>
          </a:prstGeom>
          <a:solidFill>
            <a:srgbClr val="172C6E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pl-PL" sz="28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KONSULTACJE SPOŁECZNE DOT. POŁĄCZENIA </a:t>
            </a:r>
            <a:br>
              <a:rPr lang="pl-PL" sz="28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b="1" i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UL. BURACZANEJ I STRZELCÓW</a:t>
            </a:r>
          </a:p>
        </p:txBody>
      </p:sp>
    </p:spTree>
    <p:extLst>
      <p:ext uri="{BB962C8B-B14F-4D97-AF65-F5344CB8AC3E}">
        <p14:creationId xmlns:p14="http://schemas.microsoft.com/office/powerpoint/2010/main" val="28150923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460</TotalTime>
  <Words>246</Words>
  <Application>Microsoft Office PowerPoint</Application>
  <PresentationFormat>Panoramiczny</PresentationFormat>
  <Paragraphs>51</Paragraphs>
  <Slides>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Borys Martela</dc:creator>
  <cp:lastModifiedBy>Ewa Stokłuska</cp:lastModifiedBy>
  <cp:revision>46</cp:revision>
  <cp:lastPrinted>2018-05-18T14:16:21Z</cp:lastPrinted>
  <dcterms:created xsi:type="dcterms:W3CDTF">2018-05-18T12:50:09Z</dcterms:created>
  <dcterms:modified xsi:type="dcterms:W3CDTF">2018-12-10T08:40:03Z</dcterms:modified>
</cp:coreProperties>
</file>